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10287000" cx="18288000"/>
  <p:notesSz cx="6797675" cy="9926625"/>
  <p:embeddedFontLst>
    <p:embeddedFont>
      <p:font typeface="Libre Franklin"/>
      <p:regular r:id="rId41"/>
      <p:bold r:id="rId42"/>
      <p:italic r:id="rId43"/>
      <p:boldItalic r:id="rId44"/>
    </p:embeddedFont>
    <p:embeddedFont>
      <p:font typeface="Libre Franklin Black"/>
      <p:bold r:id="rId45"/>
      <p:boldItalic r:id="rId46"/>
    </p:embeddedFont>
    <p:embeddedFont>
      <p:font typeface="Libre Franklin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LibreFranklin-bold.fntdata"/><Relationship Id="rId41" Type="http://schemas.openxmlformats.org/officeDocument/2006/relationships/font" Target="fonts/LibreFranklin-regular.fntdata"/><Relationship Id="rId44" Type="http://schemas.openxmlformats.org/officeDocument/2006/relationships/font" Target="fonts/LibreFranklin-boldItalic.fntdata"/><Relationship Id="rId43" Type="http://schemas.openxmlformats.org/officeDocument/2006/relationships/font" Target="fonts/LibreFranklin-italic.fntdata"/><Relationship Id="rId46" Type="http://schemas.openxmlformats.org/officeDocument/2006/relationships/font" Target="fonts/LibreFranklinBlack-boldItalic.fntdata"/><Relationship Id="rId45" Type="http://schemas.openxmlformats.org/officeDocument/2006/relationships/font" Target="fonts/LibreFranklin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ibreFranklinMedium-bold.fntdata"/><Relationship Id="rId47" Type="http://schemas.openxmlformats.org/officeDocument/2006/relationships/font" Target="fonts/LibreFranklinMedium-regular.fntdata"/><Relationship Id="rId49" Type="http://schemas.openxmlformats.org/officeDocument/2006/relationships/font" Target="fonts/LibreFranklin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ibreFranklin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49688" y="0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163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8c7511930_0_59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Año fiscal  20222</a:t>
            </a:r>
            <a:endParaRPr/>
          </a:p>
        </p:txBody>
      </p:sp>
      <p:sp>
        <p:nvSpPr>
          <p:cNvPr id="188" name="Google Shape;188;g308c7511930_0_5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ORIGEN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Astroboy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Derechos Imagen/Product Placement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74418ad85_18_1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0" name="Google Shape;250;g3074418ad85_18_16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074418ad85_18_16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919cc290a_2_10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7" name="Google Shape;267;g30919cc290a_2_105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Preguntas son ¿Qué es un Sistema Recomendador? ¿Qué aplicaciones tiene? ¿Qué beneficios conlleva usarlos?</a:t>
            </a:r>
            <a:endParaRPr/>
          </a:p>
        </p:txBody>
      </p:sp>
      <p:sp>
        <p:nvSpPr>
          <p:cNvPr id="268" name="Google Shape;268;g30919cc290a_2_105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2" name="Google Shape;292;p5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 etiquetas </a:t>
            </a:r>
            <a:endParaRPr/>
          </a:p>
        </p:txBody>
      </p:sp>
      <p:sp>
        <p:nvSpPr>
          <p:cNvPr id="293" name="Google Shape;293;p5:notes"/>
          <p:cNvSpPr txBox="1"/>
          <p:nvPr>
            <p:ph idx="12" type="sldNum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919cc290a_2_14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5" name="Google Shape;315;g30919cc290a_2_148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Las etiquetas </a:t>
            </a:r>
            <a:endParaRPr/>
          </a:p>
        </p:txBody>
      </p:sp>
      <p:sp>
        <p:nvSpPr>
          <p:cNvPr id="316" name="Google Shape;316;g30919cc290a_2_148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97e3e4701_2_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0" name="Google Shape;350;g3097e3e4701_2_1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097e3e4701_2_1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97e3e4701_2_2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8" name="Google Shape;358;g3097e3e4701_2_20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097e3e4701_2_20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74418ad85_18_3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4" name="Google Shape;374;g3074418ad85_18_33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074418ad85_18_33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97e3e4701_0_12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4" name="Google Shape;404;g3097e3e4701_0_123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097e3e4701_0_123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97e3e4701_0_15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5" name="Google Shape;415;g3097e3e4701_0_155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097e3e4701_0_155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74418ad85_18_6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1" name="Google Shape;431;g3074418ad85_18_68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Agrupar por tematica Spokon, de deporte 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Inconveniente: Tambien puede ser relevante</a:t>
            </a:r>
            <a:br>
              <a:rPr lang="en-US"/>
            </a:br>
            <a:r>
              <a:rPr lang="en-US"/>
              <a:t>PERO no recoge el tono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074418ad85_18_68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97e3e4701_0_17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7" name="Google Shape;447;g3097e3e4701_0_173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097e3e4701_0_173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97e3e4701_0_19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4" name="Google Shape;464;g3097e3e4701_0_196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097e3e4701_0_196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74418ad85_18_10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2" name="Google Shape;482;g3074418ad85_18_100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074418ad85_18_100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074418ad85_18_4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4" name="Google Shape;494;g3074418ad85_18_49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074418ad85_18_49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74418ad85_18_8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2" name="Google Shape;522;g3074418ad85_18_84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074418ad85_18_84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09e6f3772e_0_4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0" name="Google Shape;540;g309e6f3772e_0_47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09e6f3772e_0_47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074418ad85_18_11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5" name="Google Shape;555;g3074418ad85_18_115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074418ad85_18_115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9e6f3772e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4" name="Google Shape;574;g309e6f3772e_0_0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09e6f3772e_0_0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9e6f3772e_0_3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4" name="Google Shape;594;g309e6f3772e_0_31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09e6f3772e_0_31:notes"/>
          <p:cNvSpPr txBox="1"/>
          <p:nvPr>
            <p:ph idx="12" type="sldNum"/>
          </p:nvPr>
        </p:nvSpPr>
        <p:spPr>
          <a:xfrm>
            <a:off x="3849688" y="9428163"/>
            <a:ext cx="2946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0919cc290a_2_53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0919cc290a_2_5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74418ad85_0_18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074418ad85_0_1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Como estudiantes de un Master en Inteligencia Artificial,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esperamos que los avances en tecnología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habrán camino a nuevos mundos posibles.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8c7511930_0_19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08c7511930_0_1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8c7511930_0_9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08c7511930_0_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8c7511930_0_26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08c7511930_0_2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97e3e4701_0_0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ORIGEN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Astroboy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Derechos Imagen/Product Placement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097e3e4701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8c7511930_0_72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08c7511930_0_7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97e3e4701_0_35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ORIGEN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Astroboy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Derechos Imagen/Product Placement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097e3e4701_0_3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&#10;&#10;Descripción generada automáticamente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238" y="9240838"/>
            <a:ext cx="33178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704850" y="685800"/>
            <a:ext cx="0" cy="10287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219BC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G-SLIDE OPT-8">
  <p:cSld name="IMG-SLIDE OPT-8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704850" y="685800"/>
            <a:ext cx="0" cy="10287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219BC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21" name="Google Shape;21;p4"/>
          <p:cNvSpPr/>
          <p:nvPr>
            <p:ph idx="2" type="pic"/>
          </p:nvPr>
        </p:nvSpPr>
        <p:spPr>
          <a:xfrm>
            <a:off x="0" y="2400300"/>
            <a:ext cx="9144000" cy="548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T-1">
  <p:cSld name="TEAM OPT-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5"/>
          <p:cNvCxnSpPr/>
          <p:nvPr/>
        </p:nvCxnSpPr>
        <p:spPr>
          <a:xfrm>
            <a:off x="704850" y="685800"/>
            <a:ext cx="0" cy="10287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5"/>
          <p:cNvSpPr txBox="1"/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219BC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25" name="Google Shape;25;p5"/>
          <p:cNvSpPr/>
          <p:nvPr>
            <p:ph idx="2" type="pic"/>
          </p:nvPr>
        </p:nvSpPr>
        <p:spPr>
          <a:xfrm>
            <a:off x="2532888" y="2587752"/>
            <a:ext cx="2706624" cy="27066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T-5">
  <p:cSld name="TEAM OPT-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6"/>
          <p:cNvCxnSpPr/>
          <p:nvPr/>
        </p:nvCxnSpPr>
        <p:spPr>
          <a:xfrm>
            <a:off x="704850" y="685800"/>
            <a:ext cx="0" cy="10287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6"/>
          <p:cNvSpPr txBox="1"/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219BC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29" name="Google Shape;29;p6"/>
          <p:cNvSpPr/>
          <p:nvPr>
            <p:ph idx="2" type="pic"/>
          </p:nvPr>
        </p:nvSpPr>
        <p:spPr>
          <a:xfrm>
            <a:off x="3337560" y="2935224"/>
            <a:ext cx="1591056" cy="15910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6"/>
          <p:cNvSpPr/>
          <p:nvPr>
            <p:ph idx="3" type="pic"/>
          </p:nvPr>
        </p:nvSpPr>
        <p:spPr>
          <a:xfrm>
            <a:off x="3337560" y="5980176"/>
            <a:ext cx="1591056" cy="15910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6"/>
          <p:cNvSpPr/>
          <p:nvPr>
            <p:ph idx="4" type="pic"/>
          </p:nvPr>
        </p:nvSpPr>
        <p:spPr>
          <a:xfrm>
            <a:off x="9811512" y="2935224"/>
            <a:ext cx="1591056" cy="15910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6"/>
          <p:cNvSpPr/>
          <p:nvPr>
            <p:ph idx="5" type="pic"/>
          </p:nvPr>
        </p:nvSpPr>
        <p:spPr>
          <a:xfrm>
            <a:off x="9811512" y="5981700"/>
            <a:ext cx="1591056" cy="15910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OPT-6">
  <p:cSld name="TEAM OPT-6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704850" y="685800"/>
            <a:ext cx="0" cy="10287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219BC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36" name="Google Shape;36;p7"/>
          <p:cNvSpPr/>
          <p:nvPr>
            <p:ph idx="2" type="pic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/>
          <p:nvPr>
            <p:ph idx="3" type="pic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7"/>
          <p:cNvSpPr/>
          <p:nvPr>
            <p:ph idx="4" type="pic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7"/>
          <p:cNvSpPr/>
          <p:nvPr>
            <p:ph idx="5" type="pic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7"/>
          <p:cNvSpPr/>
          <p:nvPr>
            <p:ph idx="6" type="pic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7"/>
          <p:cNvSpPr/>
          <p:nvPr>
            <p:ph idx="7" type="pic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7"/>
          <p:cNvSpPr/>
          <p:nvPr>
            <p:ph idx="8" type="pic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7"/>
          <p:cNvSpPr/>
          <p:nvPr>
            <p:ph idx="9" type="pic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16744950" y="9186863"/>
            <a:ext cx="0" cy="74295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7092613" y="9072563"/>
            <a:ext cx="17335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exto&#10;&#10;Descripción generada automáticamente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15938" y="9255125"/>
            <a:ext cx="3317875" cy="7413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0.jpg"/><Relationship Id="rId5" Type="http://schemas.openxmlformats.org/officeDocument/2006/relationships/image" Target="../media/image40.jpg"/><Relationship Id="rId6" Type="http://schemas.openxmlformats.org/officeDocument/2006/relationships/image" Target="../media/image35.png"/><Relationship Id="rId7" Type="http://schemas.openxmlformats.org/officeDocument/2006/relationships/image" Target="../media/image4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Relationship Id="rId4" Type="http://schemas.openxmlformats.org/officeDocument/2006/relationships/image" Target="../media/image52.png"/><Relationship Id="rId5" Type="http://schemas.openxmlformats.org/officeDocument/2006/relationships/image" Target="../media/image67.jpg"/><Relationship Id="rId6" Type="http://schemas.openxmlformats.org/officeDocument/2006/relationships/image" Target="../media/image38.jpg"/><Relationship Id="rId7" Type="http://schemas.openxmlformats.org/officeDocument/2006/relationships/image" Target="../media/image4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9" Type="http://schemas.openxmlformats.org/officeDocument/2006/relationships/image" Target="../media/image46.jp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60.jpg"/><Relationship Id="rId8" Type="http://schemas.openxmlformats.org/officeDocument/2006/relationships/image" Target="../media/image4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59.jpg"/><Relationship Id="rId5" Type="http://schemas.openxmlformats.org/officeDocument/2006/relationships/image" Target="../media/image64.jpg"/><Relationship Id="rId6" Type="http://schemas.openxmlformats.org/officeDocument/2006/relationships/image" Target="../media/image61.jpg"/><Relationship Id="rId7" Type="http://schemas.openxmlformats.org/officeDocument/2006/relationships/image" Target="../media/image42.jpg"/><Relationship Id="rId8" Type="http://schemas.openxmlformats.org/officeDocument/2006/relationships/image" Target="../media/image5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4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26.png"/><Relationship Id="rId6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0" y="0"/>
            <a:ext cx="18288000" cy="900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9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0" y="9040813"/>
            <a:ext cx="18288000" cy="1246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3043575" y="1443288"/>
            <a:ext cx="124974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KAI-U </a:t>
            </a:r>
            <a:endParaRPr b="1" sz="95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 Sistema Recomendador y Modelo Predictivo</a:t>
            </a:r>
            <a:endParaRPr b="1" sz="42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para fomentar el consumo audiovisual </a:t>
            </a:r>
            <a:endParaRPr b="1" sz="42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español del anime</a:t>
            </a:r>
            <a:r>
              <a:rPr b="1" lang="en-US" sz="89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endParaRPr sz="800"/>
          </a:p>
        </p:txBody>
      </p:sp>
      <p:sp>
        <p:nvSpPr>
          <p:cNvPr id="51" name="Google Shape;51;p8"/>
          <p:cNvSpPr txBox="1"/>
          <p:nvPr/>
        </p:nvSpPr>
        <p:spPr>
          <a:xfrm>
            <a:off x="4207350" y="310475"/>
            <a:ext cx="987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Trabajo de Fin de Máster</a:t>
            </a:r>
            <a:endParaRPr sz="18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Máster Universitario en Inteligencia Artificial</a:t>
            </a:r>
            <a:endParaRPr sz="18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52" name="Google Shape;52;p8"/>
          <p:cNvGrpSpPr/>
          <p:nvPr/>
        </p:nvGrpSpPr>
        <p:grpSpPr>
          <a:xfrm>
            <a:off x="2541518" y="1617657"/>
            <a:ext cx="795206" cy="708005"/>
            <a:chOff x="1406133" y="686869"/>
            <a:chExt cx="2648037" cy="2353739"/>
          </a:xfrm>
        </p:grpSpPr>
        <p:cxnSp>
          <p:nvCxnSpPr>
            <p:cNvPr id="53" name="Google Shape;53;p8"/>
            <p:cNvCxnSpPr/>
            <p:nvPr/>
          </p:nvCxnSpPr>
          <p:spPr>
            <a:xfrm>
              <a:off x="1406133" y="729089"/>
              <a:ext cx="0" cy="2311519"/>
            </a:xfrm>
            <a:prstGeom prst="straightConnector1">
              <a:avLst/>
            </a:prstGeom>
            <a:noFill/>
            <a:ln cap="sq" cmpd="sng" w="63500">
              <a:solidFill>
                <a:schemeClr val="lt1"/>
              </a:solidFill>
              <a:prstDash val="solid"/>
              <a:bevel/>
              <a:headEnd len="sm" w="sm" type="none"/>
              <a:tailEnd len="sm" w="sm" type="none"/>
            </a:ln>
          </p:spPr>
        </p:cxnSp>
        <p:cxnSp>
          <p:nvCxnSpPr>
            <p:cNvPr id="54" name="Google Shape;54;p8"/>
            <p:cNvCxnSpPr/>
            <p:nvPr/>
          </p:nvCxnSpPr>
          <p:spPr>
            <a:xfrm rot="10800000">
              <a:off x="1406133" y="686869"/>
              <a:ext cx="2648037" cy="0"/>
            </a:xfrm>
            <a:prstGeom prst="straightConnector1">
              <a:avLst/>
            </a:prstGeom>
            <a:noFill/>
            <a:ln cap="sq" cmpd="sng" w="63500">
              <a:solidFill>
                <a:schemeClr val="lt1"/>
              </a:solidFill>
              <a:prstDash val="solid"/>
              <a:bevel/>
              <a:headEnd len="sm" w="sm" type="none"/>
              <a:tailEnd len="sm" w="sm" type="none"/>
            </a:ln>
          </p:spPr>
        </p:cxnSp>
      </p:grpSp>
      <p:grpSp>
        <p:nvGrpSpPr>
          <p:cNvPr id="55" name="Google Shape;55;p8"/>
          <p:cNvGrpSpPr/>
          <p:nvPr/>
        </p:nvGrpSpPr>
        <p:grpSpPr>
          <a:xfrm rot="10800000">
            <a:off x="14965372" y="5733476"/>
            <a:ext cx="798646" cy="708005"/>
            <a:chOff x="1395562" y="686869"/>
            <a:chExt cx="2658608" cy="2353739"/>
          </a:xfrm>
        </p:grpSpPr>
        <p:cxnSp>
          <p:nvCxnSpPr>
            <p:cNvPr id="56" name="Google Shape;56;p8"/>
            <p:cNvCxnSpPr/>
            <p:nvPr/>
          </p:nvCxnSpPr>
          <p:spPr>
            <a:xfrm>
              <a:off x="1395562" y="729089"/>
              <a:ext cx="0" cy="2311519"/>
            </a:xfrm>
            <a:prstGeom prst="straightConnector1">
              <a:avLst/>
            </a:prstGeom>
            <a:noFill/>
            <a:ln cap="sq" cmpd="sng" w="63500">
              <a:solidFill>
                <a:schemeClr val="lt1"/>
              </a:solidFill>
              <a:prstDash val="solid"/>
              <a:bevel/>
              <a:headEnd len="sm" w="sm" type="none"/>
              <a:tailEnd len="sm" w="sm" type="none"/>
            </a:ln>
          </p:spPr>
        </p:cxnSp>
        <p:cxnSp>
          <p:nvCxnSpPr>
            <p:cNvPr id="57" name="Google Shape;57;p8"/>
            <p:cNvCxnSpPr/>
            <p:nvPr/>
          </p:nvCxnSpPr>
          <p:spPr>
            <a:xfrm rot="10800000">
              <a:off x="1406133" y="686869"/>
              <a:ext cx="2648037" cy="0"/>
            </a:xfrm>
            <a:prstGeom prst="straightConnector1">
              <a:avLst/>
            </a:prstGeom>
            <a:noFill/>
            <a:ln cap="sq" cmpd="sng" w="63500">
              <a:solidFill>
                <a:schemeClr val="lt1"/>
              </a:solidFill>
              <a:prstDash val="solid"/>
              <a:bevel/>
              <a:headEnd len="sm" w="sm" type="none"/>
              <a:tailEnd len="sm" w="sm" type="none"/>
            </a:ln>
          </p:spPr>
        </p:cxnSp>
      </p:grpSp>
      <p:pic>
        <p:nvPicPr>
          <p:cNvPr descr="Texto&#10;&#10;Descripción generada automáticamente"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13" y="9247188"/>
            <a:ext cx="33178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/>
        </p:nvSpPr>
        <p:spPr>
          <a:xfrm>
            <a:off x="493725" y="7048500"/>
            <a:ext cx="313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Dirigido por:</a:t>
            </a:r>
            <a:endParaRPr sz="18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bre Franklin Medium"/>
              <a:buChar char="-"/>
            </a:pPr>
            <a:r>
              <a:rPr lang="en-US" sz="18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Iñaki Fernández Pérez </a:t>
            </a:r>
            <a:endParaRPr sz="18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13054700" y="7048500"/>
            <a:ext cx="464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Presentado </a:t>
            </a:r>
            <a:r>
              <a:rPr lang="en-US" sz="18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por:</a:t>
            </a:r>
            <a:endParaRPr sz="18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bre Franklin Medium"/>
              <a:buChar char="-"/>
            </a:pPr>
            <a:r>
              <a:rPr lang="en-US" sz="18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Nicolás Felipe Trujillo Montero</a:t>
            </a:r>
            <a:endParaRPr sz="18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bre Franklin Medium"/>
              <a:buChar char="-"/>
            </a:pPr>
            <a:r>
              <a:rPr lang="en-US" sz="1800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Jesús Carlos Avecilla de la Herrán</a:t>
            </a:r>
            <a:endParaRPr sz="1800">
              <a:solidFill>
                <a:schemeClr val="accent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/>
        </p:nvSpPr>
        <p:spPr>
          <a:xfrm>
            <a:off x="8161338" y="1581150"/>
            <a:ext cx="96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Gundam</a:t>
            </a:r>
            <a:endParaRPr b="1" sz="44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270</a:t>
            </a: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millones de euros</a:t>
            </a:r>
            <a:endParaRPr/>
          </a:p>
        </p:txBody>
      </p:sp>
      <p:cxnSp>
        <p:nvCxnSpPr>
          <p:cNvPr id="191" name="Google Shape;191;p17"/>
          <p:cNvCxnSpPr/>
          <p:nvPr/>
        </p:nvCxnSpPr>
        <p:spPr>
          <a:xfrm>
            <a:off x="7627938" y="1427163"/>
            <a:ext cx="0" cy="1752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92" name="Google Shape;192;p17"/>
          <p:cNvSpPr txBox="1"/>
          <p:nvPr/>
        </p:nvSpPr>
        <p:spPr>
          <a:xfrm>
            <a:off x="595949" y="3942563"/>
            <a:ext cx="6498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127k M ¥</a:t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8161338" y="4049713"/>
            <a:ext cx="96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Dragon Ball</a:t>
            </a:r>
            <a:endParaRPr b="1" sz="4400">
              <a:solidFill>
                <a:srgbClr val="00566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780 millones de euros</a:t>
            </a:r>
            <a:endParaRPr b="1" sz="44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94" name="Google Shape;194;p17"/>
          <p:cNvCxnSpPr/>
          <p:nvPr/>
        </p:nvCxnSpPr>
        <p:spPr>
          <a:xfrm>
            <a:off x="7627938" y="3897313"/>
            <a:ext cx="0" cy="1752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95" name="Google Shape;195;p17"/>
          <p:cNvSpPr txBox="1"/>
          <p:nvPr/>
        </p:nvSpPr>
        <p:spPr>
          <a:xfrm>
            <a:off x="867000" y="1427175"/>
            <a:ext cx="6227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44k </a:t>
            </a: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  ¥</a:t>
            </a:r>
            <a:endParaRPr/>
          </a:p>
        </p:txBody>
      </p:sp>
      <p:sp>
        <p:nvSpPr>
          <p:cNvPr id="196" name="Google Shape;196;p17"/>
          <p:cNvSpPr txBox="1"/>
          <p:nvPr/>
        </p:nvSpPr>
        <p:spPr>
          <a:xfrm>
            <a:off x="8161338" y="6519863"/>
            <a:ext cx="96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Toei Animation</a:t>
            </a:r>
            <a:endParaRPr b="1" sz="4400">
              <a:solidFill>
                <a:srgbClr val="00566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1536</a:t>
            </a: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millones de euros</a:t>
            </a:r>
            <a:endParaRPr b="1" sz="44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97" name="Google Shape;197;p17"/>
          <p:cNvCxnSpPr/>
          <p:nvPr/>
        </p:nvCxnSpPr>
        <p:spPr>
          <a:xfrm>
            <a:off x="7627938" y="6365875"/>
            <a:ext cx="0" cy="1752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98" name="Google Shape;198;p17"/>
          <p:cNvSpPr txBox="1"/>
          <p:nvPr/>
        </p:nvSpPr>
        <p:spPr>
          <a:xfrm>
            <a:off x="189650" y="6457950"/>
            <a:ext cx="6905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+250k </a:t>
            </a: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 ¥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876300" y="571500"/>
            <a:ext cx="5448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Contexto Histórico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Línea Temporal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10779171" y="5684150"/>
            <a:ext cx="262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19BC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Otaku</a:t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10849525" y="6409348"/>
            <a:ext cx="2624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Distribuidoras	Audiovisuales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Comunidad 	Fansub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Público 		Nicho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12979250" y="5684138"/>
            <a:ext cx="382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19BC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Cool Japan</a:t>
            </a:r>
            <a:endParaRPr/>
          </a:p>
        </p:txBody>
      </p:sp>
      <p:grpSp>
        <p:nvGrpSpPr>
          <p:cNvPr id="207" name="Google Shape;207;p18"/>
          <p:cNvGrpSpPr/>
          <p:nvPr/>
        </p:nvGrpSpPr>
        <p:grpSpPr>
          <a:xfrm>
            <a:off x="645261" y="2802713"/>
            <a:ext cx="16997467" cy="1857444"/>
            <a:chOff x="645261" y="2802713"/>
            <a:chExt cx="16997467" cy="1857444"/>
          </a:xfrm>
        </p:grpSpPr>
        <p:cxnSp>
          <p:nvCxnSpPr>
            <p:cNvPr id="208" name="Google Shape;208;p18"/>
            <p:cNvCxnSpPr/>
            <p:nvPr/>
          </p:nvCxnSpPr>
          <p:spPr>
            <a:xfrm rot="10800000">
              <a:off x="1610238" y="4020325"/>
              <a:ext cx="151941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9" name="Google Shape;209;p18"/>
            <p:cNvSpPr/>
            <p:nvPr/>
          </p:nvSpPr>
          <p:spPr>
            <a:xfrm rot="10800000">
              <a:off x="2805825" y="37647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0" name="Google Shape;210;p18"/>
            <p:cNvSpPr txBox="1"/>
            <p:nvPr/>
          </p:nvSpPr>
          <p:spPr>
            <a:xfrm>
              <a:off x="2231088" y="2802713"/>
              <a:ext cx="1473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1945</a:t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 rot="10800000">
              <a:off x="16210828" y="3228257"/>
              <a:ext cx="1431900" cy="143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645261" y="3228206"/>
              <a:ext cx="1433700" cy="143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 rot="10800000">
              <a:off x="5650625" y="38409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4848875" y="2802725"/>
              <a:ext cx="2079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1960-70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 rot="10800000">
              <a:off x="8989138" y="37647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8111204" y="2802725"/>
              <a:ext cx="2079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1980-90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 rot="10800000">
              <a:off x="11917988" y="3764713"/>
              <a:ext cx="3588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10809949" y="2802725"/>
              <a:ext cx="2624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2000-2010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 rot="10800000">
              <a:off x="14597775" y="37647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3796025" y="2802725"/>
              <a:ext cx="2186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2020-</a:t>
              </a:r>
              <a:endParaRPr/>
            </a:p>
          </p:txBody>
        </p:sp>
      </p:grpSp>
      <p:sp>
        <p:nvSpPr>
          <p:cNvPr id="221" name="Google Shape;221;p18"/>
          <p:cNvSpPr txBox="1"/>
          <p:nvPr/>
        </p:nvSpPr>
        <p:spPr>
          <a:xfrm>
            <a:off x="13581800" y="6409338"/>
            <a:ext cx="2624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Monopolios Streaming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Eventos 	Simulcast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Público 		Global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223" name="Google Shape;223;p18"/>
          <p:cNvGrpSpPr/>
          <p:nvPr/>
        </p:nvGrpSpPr>
        <p:grpSpPr>
          <a:xfrm>
            <a:off x="1180288" y="3452627"/>
            <a:ext cx="10012513" cy="6127424"/>
            <a:chOff x="824513" y="5113427"/>
            <a:chExt cx="10012513" cy="6127424"/>
          </a:xfrm>
        </p:grpSpPr>
        <p:sp>
          <p:nvSpPr>
            <p:cNvPr id="224" name="Google Shape;224;p18"/>
            <p:cNvSpPr txBox="1"/>
            <p:nvPr/>
          </p:nvSpPr>
          <p:spPr>
            <a:xfrm>
              <a:off x="824513" y="7330376"/>
              <a:ext cx="382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219BC3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Origen</a:t>
              </a:r>
              <a:endParaRPr/>
            </a:p>
          </p:txBody>
        </p:sp>
        <p:sp>
          <p:nvSpPr>
            <p:cNvPr id="225" name="Google Shape;225;p18"/>
            <p:cNvSpPr txBox="1"/>
            <p:nvPr/>
          </p:nvSpPr>
          <p:spPr>
            <a:xfrm>
              <a:off x="1423000" y="8070151"/>
              <a:ext cx="2624100" cy="25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Formato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Episódico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           Derechos</a:t>
              </a:r>
              <a:b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</a:b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	      Imagen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Público</a:t>
              </a:r>
              <a:b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</a:b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Infantil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6" name="Google Shape;226;p18"/>
            <p:cNvSpPr txBox="1"/>
            <p:nvPr/>
          </p:nvSpPr>
          <p:spPr>
            <a:xfrm>
              <a:off x="3669313" y="7330376"/>
              <a:ext cx="382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219BC3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Merchandising</a:t>
              </a:r>
              <a:endParaRPr/>
            </a:p>
          </p:txBody>
        </p:sp>
        <p:sp>
          <p:nvSpPr>
            <p:cNvPr id="227" name="Google Shape;227;p18"/>
            <p:cNvSpPr txBox="1"/>
            <p:nvPr/>
          </p:nvSpPr>
          <p:spPr>
            <a:xfrm>
              <a:off x="4311813" y="8070151"/>
              <a:ext cx="2624100" cy="31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            </a:t>
              </a: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Formato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Cinematográfico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Juguetes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especializados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Público 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Dedicado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8" name="Google Shape;228;p18"/>
            <p:cNvSpPr txBox="1"/>
            <p:nvPr/>
          </p:nvSpPr>
          <p:spPr>
            <a:xfrm>
              <a:off x="7007826" y="7330376"/>
              <a:ext cx="382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219BC3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Internacional</a:t>
              </a:r>
              <a:endParaRPr/>
            </a:p>
          </p:txBody>
        </p:sp>
        <p:sp>
          <p:nvSpPr>
            <p:cNvPr id="229" name="Google Shape;229;p18"/>
            <p:cNvSpPr txBox="1"/>
            <p:nvPr/>
          </p:nvSpPr>
          <p:spPr>
            <a:xfrm>
              <a:off x="7607901" y="8070151"/>
              <a:ext cx="2622600" cy="28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Formato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Televisivo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Exportación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internacional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Público</a:t>
              </a:r>
              <a:b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</a:b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Generalista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230" name="Google Shape;23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6588" y="5138047"/>
              <a:ext cx="1473300" cy="2242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6212" y="5113427"/>
              <a:ext cx="1473300" cy="2229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01638" y="5179207"/>
              <a:ext cx="1471500" cy="21274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54563" y="3452637"/>
            <a:ext cx="1473300" cy="215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98875" y="3452625"/>
            <a:ext cx="1589962" cy="22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/>
        </p:nvSpPr>
        <p:spPr>
          <a:xfrm>
            <a:off x="8161338" y="1581150"/>
            <a:ext cx="96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Star Wars (1977)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373 millones de euros</a:t>
            </a:r>
            <a:endParaRPr/>
          </a:p>
        </p:txBody>
      </p:sp>
      <p:cxnSp>
        <p:nvCxnSpPr>
          <p:cNvPr id="240" name="Google Shape;240;p19"/>
          <p:cNvCxnSpPr/>
          <p:nvPr/>
        </p:nvCxnSpPr>
        <p:spPr>
          <a:xfrm>
            <a:off x="7627938" y="1427163"/>
            <a:ext cx="0" cy="1752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41" name="Google Shape;241;p19"/>
          <p:cNvSpPr txBox="1"/>
          <p:nvPr/>
        </p:nvSpPr>
        <p:spPr>
          <a:xfrm>
            <a:off x="1932452" y="1519250"/>
            <a:ext cx="5162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410 M $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8161338" y="4049713"/>
            <a:ext cx="96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Joker (2019)</a:t>
            </a:r>
            <a:endParaRPr b="1" sz="4400">
              <a:solidFill>
                <a:srgbClr val="00566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911 millones de euros</a:t>
            </a:r>
            <a:endParaRPr/>
          </a:p>
        </p:txBody>
      </p:sp>
      <p:cxnSp>
        <p:nvCxnSpPr>
          <p:cNvPr id="243" name="Google Shape;243;p19"/>
          <p:cNvCxnSpPr/>
          <p:nvPr/>
        </p:nvCxnSpPr>
        <p:spPr>
          <a:xfrm>
            <a:off x="7627938" y="3897313"/>
            <a:ext cx="0" cy="1752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44" name="Google Shape;244;p19"/>
          <p:cNvSpPr txBox="1"/>
          <p:nvPr/>
        </p:nvSpPr>
        <p:spPr>
          <a:xfrm>
            <a:off x="895900" y="3987800"/>
            <a:ext cx="6198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+1k M $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161338" y="6519863"/>
            <a:ext cx="96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Demon Slayer (2020)</a:t>
            </a:r>
            <a:endParaRPr b="1" sz="4400">
              <a:solidFill>
                <a:srgbClr val="00566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455 millones de euros</a:t>
            </a:r>
            <a:endParaRPr/>
          </a:p>
        </p:txBody>
      </p:sp>
      <p:cxnSp>
        <p:nvCxnSpPr>
          <p:cNvPr id="246" name="Google Shape;246;p19"/>
          <p:cNvCxnSpPr/>
          <p:nvPr/>
        </p:nvCxnSpPr>
        <p:spPr>
          <a:xfrm>
            <a:off x="7627938" y="6365875"/>
            <a:ext cx="0" cy="1752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47" name="Google Shape;247;p19"/>
          <p:cNvSpPr txBox="1"/>
          <p:nvPr/>
        </p:nvSpPr>
        <p:spPr>
          <a:xfrm>
            <a:off x="1451200" y="6457950"/>
            <a:ext cx="56433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507 M $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Estado del Arte I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Diagrama</a:t>
            </a:r>
            <a:endParaRPr>
              <a:solidFill>
                <a:srgbClr val="00566C"/>
              </a:solidFill>
            </a:endParaRPr>
          </a:p>
        </p:txBody>
      </p:sp>
      <p:grpSp>
        <p:nvGrpSpPr>
          <p:cNvPr id="254" name="Google Shape;254;p20"/>
          <p:cNvGrpSpPr/>
          <p:nvPr/>
        </p:nvGrpSpPr>
        <p:grpSpPr>
          <a:xfrm>
            <a:off x="12408149" y="1214425"/>
            <a:ext cx="4148286" cy="1749017"/>
            <a:chOff x="2511755" y="6696021"/>
            <a:chExt cx="4148701" cy="1749892"/>
          </a:xfrm>
        </p:grpSpPr>
        <p:sp>
          <p:nvSpPr>
            <p:cNvPr id="255" name="Google Shape;255;p20"/>
            <p:cNvSpPr txBox="1"/>
            <p:nvPr/>
          </p:nvSpPr>
          <p:spPr>
            <a:xfrm>
              <a:off x="2511756" y="7429513"/>
              <a:ext cx="4148700" cy="10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Scraping, Manipulación y Transformación de datos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(Extract, Transform &amp; Load) </a:t>
              </a:r>
              <a:endParaRPr/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2511755" y="6696021"/>
              <a:ext cx="4148700" cy="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Proceso ETL</a:t>
              </a:r>
              <a:endParaRPr/>
            </a:p>
          </p:txBody>
        </p:sp>
      </p:grpSp>
      <p:grpSp>
        <p:nvGrpSpPr>
          <p:cNvPr id="257" name="Google Shape;257;p20"/>
          <p:cNvGrpSpPr/>
          <p:nvPr/>
        </p:nvGrpSpPr>
        <p:grpSpPr>
          <a:xfrm>
            <a:off x="11656725" y="4269000"/>
            <a:ext cx="5651135" cy="1441071"/>
            <a:chOff x="2511756" y="6696021"/>
            <a:chExt cx="5651700" cy="1441792"/>
          </a:xfrm>
        </p:grpSpPr>
        <p:sp>
          <p:nvSpPr>
            <p:cNvPr id="258" name="Google Shape;258;p20"/>
            <p:cNvSpPr txBox="1"/>
            <p:nvPr/>
          </p:nvSpPr>
          <p:spPr>
            <a:xfrm>
              <a:off x="2511756" y="7429513"/>
              <a:ext cx="5651700" cy="7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Solución Mercadotécnica / Modelo Predictivo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Sistema Recomendador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2511756" y="6696021"/>
              <a:ext cx="5651700" cy="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Sistemas/Algoritmos</a:t>
              </a:r>
              <a:endParaRPr sz="36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grpSp>
        <p:nvGrpSpPr>
          <p:cNvPr id="260" name="Google Shape;260;p20"/>
          <p:cNvGrpSpPr/>
          <p:nvPr/>
        </p:nvGrpSpPr>
        <p:grpSpPr>
          <a:xfrm>
            <a:off x="12636725" y="7015625"/>
            <a:ext cx="3691131" cy="1749005"/>
            <a:chOff x="2511756" y="6696021"/>
            <a:chExt cx="3691500" cy="1749880"/>
          </a:xfrm>
        </p:grpSpPr>
        <p:sp>
          <p:nvSpPr>
            <p:cNvPr id="261" name="Google Shape;261;p20"/>
            <p:cNvSpPr txBox="1"/>
            <p:nvPr/>
          </p:nvSpPr>
          <p:spPr>
            <a:xfrm>
              <a:off x="2511756" y="7429501"/>
              <a:ext cx="3691500" cy="10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MVP (Minimum Viable Product) para clientes 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(No desarrollado) </a:t>
              </a:r>
              <a:endParaRPr/>
            </a:p>
          </p:txBody>
        </p:sp>
        <p:sp>
          <p:nvSpPr>
            <p:cNvPr id="262" name="Google Shape;262;p20"/>
            <p:cNvSpPr txBox="1"/>
            <p:nvPr/>
          </p:nvSpPr>
          <p:spPr>
            <a:xfrm>
              <a:off x="2511756" y="6696021"/>
              <a:ext cx="3691500" cy="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566C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Prototipo</a:t>
              </a:r>
              <a:endParaRPr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263" name="Google Shape;263;p20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64" name="Google Shape;2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2069038"/>
            <a:ext cx="8267700" cy="614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title"/>
          </p:nvPr>
        </p:nvSpPr>
        <p:spPr>
          <a:xfrm>
            <a:off x="897075" y="623900"/>
            <a:ext cx="12846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Estado del Arte II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Sistemas Recomendadores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272" name="Google Shape;272;p21"/>
          <p:cNvGrpSpPr/>
          <p:nvPr/>
        </p:nvGrpSpPr>
        <p:grpSpPr>
          <a:xfrm>
            <a:off x="897066" y="4635648"/>
            <a:ext cx="4026009" cy="1015707"/>
            <a:chOff x="897066" y="4635648"/>
            <a:chExt cx="4026009" cy="1015707"/>
          </a:xfrm>
        </p:grpSpPr>
        <p:sp>
          <p:nvSpPr>
            <p:cNvPr id="273" name="Google Shape;273;p21"/>
            <p:cNvSpPr txBox="1"/>
            <p:nvPr/>
          </p:nvSpPr>
          <p:spPr>
            <a:xfrm>
              <a:off x="897075" y="4744813"/>
              <a:ext cx="4026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Preguntas acerca de los</a:t>
              </a:r>
              <a:endParaRPr sz="22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 Sistemas Recomendadores </a:t>
              </a:r>
              <a:endParaRPr sz="100"/>
            </a:p>
          </p:txBody>
        </p:sp>
        <p:grpSp>
          <p:nvGrpSpPr>
            <p:cNvPr id="274" name="Google Shape;274;p21"/>
            <p:cNvGrpSpPr/>
            <p:nvPr/>
          </p:nvGrpSpPr>
          <p:grpSpPr>
            <a:xfrm>
              <a:off x="897066" y="4635648"/>
              <a:ext cx="471627" cy="434732"/>
              <a:chOff x="1406070" y="686869"/>
              <a:chExt cx="2648100" cy="2353720"/>
            </a:xfrm>
          </p:grpSpPr>
          <p:cxnSp>
            <p:nvCxnSpPr>
              <p:cNvPr id="275" name="Google Shape;275;p21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276" name="Google Shape;276;p21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277" name="Google Shape;277;p21"/>
            <p:cNvGrpSpPr/>
            <p:nvPr/>
          </p:nvGrpSpPr>
          <p:grpSpPr>
            <a:xfrm rot="10800000">
              <a:off x="4451441" y="5216623"/>
              <a:ext cx="471627" cy="434732"/>
              <a:chOff x="1406070" y="686869"/>
              <a:chExt cx="2648100" cy="2353720"/>
            </a:xfrm>
          </p:grpSpPr>
          <p:cxnSp>
            <p:nvCxnSpPr>
              <p:cNvPr id="278" name="Google Shape;278;p21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21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pic>
        <p:nvPicPr>
          <p:cNvPr id="280" name="Google Shape;2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801" y="6145251"/>
            <a:ext cx="6278400" cy="353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650" y="2362675"/>
            <a:ext cx="5222700" cy="3355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1"/>
          <p:cNvGrpSpPr/>
          <p:nvPr/>
        </p:nvGrpSpPr>
        <p:grpSpPr>
          <a:xfrm>
            <a:off x="12776293" y="4458607"/>
            <a:ext cx="4491327" cy="1276036"/>
            <a:chOff x="12776293" y="4458607"/>
            <a:chExt cx="4491327" cy="1276036"/>
          </a:xfrm>
        </p:grpSpPr>
        <p:sp>
          <p:nvSpPr>
            <p:cNvPr id="283" name="Google Shape;283;p21"/>
            <p:cNvSpPr txBox="1"/>
            <p:nvPr/>
          </p:nvSpPr>
          <p:spPr>
            <a:xfrm>
              <a:off x="13091825" y="4575475"/>
              <a:ext cx="4026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35 % de ventas en Amazon </a:t>
              </a:r>
              <a:endParaRPr sz="22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                           =</a:t>
              </a:r>
              <a:endParaRPr sz="22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 Sistema Recomendador</a:t>
              </a:r>
              <a:endParaRPr sz="22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grpSp>
          <p:nvGrpSpPr>
            <p:cNvPr id="284" name="Google Shape;284;p21"/>
            <p:cNvGrpSpPr/>
            <p:nvPr/>
          </p:nvGrpSpPr>
          <p:grpSpPr>
            <a:xfrm>
              <a:off x="12776293" y="4458607"/>
              <a:ext cx="471627" cy="435674"/>
              <a:chOff x="1406070" y="686869"/>
              <a:chExt cx="2648100" cy="2353720"/>
            </a:xfrm>
          </p:grpSpPr>
          <p:cxnSp>
            <p:nvCxnSpPr>
              <p:cNvPr id="285" name="Google Shape;285;p21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286" name="Google Shape;286;p21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287" name="Google Shape;287;p21"/>
            <p:cNvGrpSpPr/>
            <p:nvPr/>
          </p:nvGrpSpPr>
          <p:grpSpPr>
            <a:xfrm rot="10800000">
              <a:off x="16795993" y="5298969"/>
              <a:ext cx="471627" cy="435674"/>
              <a:chOff x="1406070" y="686869"/>
              <a:chExt cx="2648100" cy="2353720"/>
            </a:xfrm>
          </p:grpSpPr>
          <p:cxnSp>
            <p:nvCxnSpPr>
              <p:cNvPr id="288" name="Google Shape;288;p21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289" name="Google Shape;289;p21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/>
          <p:nvPr>
            <p:ph type="title"/>
          </p:nvPr>
        </p:nvSpPr>
        <p:spPr>
          <a:xfrm>
            <a:off x="897075" y="623900"/>
            <a:ext cx="12846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Estado del Arte II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Sistemas Recomendadores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297" name="Google Shape;297;p22"/>
          <p:cNvGrpSpPr/>
          <p:nvPr/>
        </p:nvGrpSpPr>
        <p:grpSpPr>
          <a:xfrm>
            <a:off x="897068" y="7436082"/>
            <a:ext cx="6487957" cy="1217381"/>
            <a:chOff x="897068" y="7436082"/>
            <a:chExt cx="6487957" cy="1217381"/>
          </a:xfrm>
        </p:grpSpPr>
        <p:sp>
          <p:nvSpPr>
            <p:cNvPr id="298" name="Google Shape;298;p22"/>
            <p:cNvSpPr txBox="1"/>
            <p:nvPr/>
          </p:nvSpPr>
          <p:spPr>
            <a:xfrm>
              <a:off x="1106625" y="7545263"/>
              <a:ext cx="6278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Las recomendaciones de anime se centran en criterios clásicos basados en demografía, en lugar de las necesidades del usuario</a:t>
              </a:r>
              <a:endParaRPr sz="100"/>
            </a:p>
          </p:txBody>
        </p:sp>
        <p:grpSp>
          <p:nvGrpSpPr>
            <p:cNvPr id="299" name="Google Shape;299;p22"/>
            <p:cNvGrpSpPr/>
            <p:nvPr/>
          </p:nvGrpSpPr>
          <p:grpSpPr>
            <a:xfrm>
              <a:off x="897068" y="7436082"/>
              <a:ext cx="471627" cy="435674"/>
              <a:chOff x="1406070" y="686869"/>
              <a:chExt cx="2648100" cy="2353720"/>
            </a:xfrm>
          </p:grpSpPr>
          <p:cxnSp>
            <p:nvCxnSpPr>
              <p:cNvPr id="300" name="Google Shape;300;p22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22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302" name="Google Shape;302;p22"/>
            <p:cNvGrpSpPr/>
            <p:nvPr/>
          </p:nvGrpSpPr>
          <p:grpSpPr>
            <a:xfrm rot="10800000">
              <a:off x="6913393" y="8217782"/>
              <a:ext cx="471627" cy="435674"/>
              <a:chOff x="1406070" y="686869"/>
              <a:chExt cx="2648100" cy="2353720"/>
            </a:xfrm>
          </p:grpSpPr>
          <p:cxnSp>
            <p:nvCxnSpPr>
              <p:cNvPr id="303" name="Google Shape;303;p22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22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05" name="Google Shape;305;p22"/>
          <p:cNvGrpSpPr/>
          <p:nvPr/>
        </p:nvGrpSpPr>
        <p:grpSpPr>
          <a:xfrm>
            <a:off x="11043518" y="2302157"/>
            <a:ext cx="6487957" cy="1962299"/>
            <a:chOff x="11043518" y="2302157"/>
            <a:chExt cx="6487957" cy="1962299"/>
          </a:xfrm>
        </p:grpSpPr>
        <p:sp>
          <p:nvSpPr>
            <p:cNvPr id="306" name="Google Shape;306;p22"/>
            <p:cNvSpPr txBox="1"/>
            <p:nvPr/>
          </p:nvSpPr>
          <p:spPr>
            <a:xfrm>
              <a:off x="11253075" y="2411338"/>
              <a:ext cx="62784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Netflix (Reed Hastings, 2023) confirma que ni la clasificación clásica con demografias, ni las etiquetas arbitrarias son relevantes para recomendar cierto tipo de  contenido</a:t>
              </a:r>
              <a:endParaRPr sz="100"/>
            </a:p>
          </p:txBody>
        </p:sp>
        <p:cxnSp>
          <p:nvCxnSpPr>
            <p:cNvPr id="307" name="Google Shape;307;p22"/>
            <p:cNvCxnSpPr/>
            <p:nvPr/>
          </p:nvCxnSpPr>
          <p:spPr>
            <a:xfrm>
              <a:off x="11043529" y="2309972"/>
              <a:ext cx="0" cy="427859"/>
            </a:xfrm>
            <a:prstGeom prst="straightConnector1">
              <a:avLst/>
            </a:prstGeom>
            <a:noFill/>
            <a:ln cap="sq" cmpd="sng" w="63500">
              <a:solidFill>
                <a:srgbClr val="219BC3"/>
              </a:solidFill>
              <a:prstDash val="solid"/>
              <a:bevel/>
              <a:headEnd len="sm" w="sm" type="none"/>
              <a:tailEnd len="sm" w="sm" type="none"/>
            </a:ln>
          </p:spPr>
        </p:cxnSp>
        <p:cxnSp>
          <p:nvCxnSpPr>
            <p:cNvPr id="308" name="Google Shape;308;p22"/>
            <p:cNvCxnSpPr/>
            <p:nvPr/>
          </p:nvCxnSpPr>
          <p:spPr>
            <a:xfrm rot="10800000">
              <a:off x="11043518" y="2302157"/>
              <a:ext cx="471627" cy="0"/>
            </a:xfrm>
            <a:prstGeom prst="straightConnector1">
              <a:avLst/>
            </a:prstGeom>
            <a:noFill/>
            <a:ln cap="sq" cmpd="sng" w="63500">
              <a:solidFill>
                <a:srgbClr val="219BC3"/>
              </a:solidFill>
              <a:prstDash val="solid"/>
              <a:bevel/>
              <a:headEnd len="sm" w="sm" type="none"/>
              <a:tailEnd len="sm" w="sm" type="none"/>
            </a:ln>
          </p:spPr>
        </p:cxnSp>
        <p:cxnSp>
          <p:nvCxnSpPr>
            <p:cNvPr id="309" name="Google Shape;309;p22"/>
            <p:cNvCxnSpPr/>
            <p:nvPr/>
          </p:nvCxnSpPr>
          <p:spPr>
            <a:xfrm rot="10800000">
              <a:off x="17531458" y="3828782"/>
              <a:ext cx="0" cy="427859"/>
            </a:xfrm>
            <a:prstGeom prst="straightConnector1">
              <a:avLst/>
            </a:prstGeom>
            <a:noFill/>
            <a:ln cap="sq" cmpd="sng" w="63500">
              <a:solidFill>
                <a:srgbClr val="219BC3"/>
              </a:solidFill>
              <a:prstDash val="solid"/>
              <a:bevel/>
              <a:headEnd len="sm" w="sm" type="none"/>
              <a:tailEnd len="sm" w="sm" type="none"/>
            </a:ln>
          </p:spPr>
        </p:cxnSp>
        <p:cxnSp>
          <p:nvCxnSpPr>
            <p:cNvPr id="310" name="Google Shape;310;p22"/>
            <p:cNvCxnSpPr/>
            <p:nvPr/>
          </p:nvCxnSpPr>
          <p:spPr>
            <a:xfrm>
              <a:off x="17059843" y="4264455"/>
              <a:ext cx="471627" cy="0"/>
            </a:xfrm>
            <a:prstGeom prst="straightConnector1">
              <a:avLst/>
            </a:prstGeom>
            <a:noFill/>
            <a:ln cap="sq" cmpd="sng" w="63500">
              <a:solidFill>
                <a:srgbClr val="219BC3"/>
              </a:solidFill>
              <a:prstDash val="solid"/>
              <a:bevel/>
              <a:headEnd len="sm" w="sm" type="none"/>
              <a:tailEnd len="sm" w="sm" type="none"/>
            </a:ln>
          </p:spPr>
        </p:cxnSp>
      </p:grpSp>
      <p:pic>
        <p:nvPicPr>
          <p:cNvPr id="311" name="Google Shape;3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238" y="4585600"/>
            <a:ext cx="3188076" cy="46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800" y="3012790"/>
            <a:ext cx="6142051" cy="34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/>
          <p:nvPr>
            <p:ph type="title"/>
          </p:nvPr>
        </p:nvSpPr>
        <p:spPr>
          <a:xfrm>
            <a:off x="897075" y="623900"/>
            <a:ext cx="12846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Estado del Arte III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Modelos Predictivos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320" name="Google Shape;320;p23"/>
          <p:cNvGrpSpPr/>
          <p:nvPr/>
        </p:nvGrpSpPr>
        <p:grpSpPr>
          <a:xfrm>
            <a:off x="516068" y="4391657"/>
            <a:ext cx="5719807" cy="1970999"/>
            <a:chOff x="516068" y="4391657"/>
            <a:chExt cx="5719807" cy="1970999"/>
          </a:xfrm>
        </p:grpSpPr>
        <p:sp>
          <p:nvSpPr>
            <p:cNvPr id="321" name="Google Shape;321;p23"/>
            <p:cNvSpPr txBox="1"/>
            <p:nvPr/>
          </p:nvSpPr>
          <p:spPr>
            <a:xfrm>
              <a:off x="744675" y="4467850"/>
              <a:ext cx="54912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Las distribuidoras realizan grandes inversiones para localizar productos audiovisuales sin que puedan parametrizar previamente el impacto de los animes que salen cada temporada</a:t>
              </a:r>
              <a:endParaRPr sz="100"/>
            </a:p>
          </p:txBody>
        </p:sp>
        <p:grpSp>
          <p:nvGrpSpPr>
            <p:cNvPr id="322" name="Google Shape;322;p23"/>
            <p:cNvGrpSpPr/>
            <p:nvPr/>
          </p:nvGrpSpPr>
          <p:grpSpPr>
            <a:xfrm>
              <a:off x="516068" y="4391657"/>
              <a:ext cx="471627" cy="435674"/>
              <a:chOff x="1406070" y="686869"/>
              <a:chExt cx="2648100" cy="2353720"/>
            </a:xfrm>
          </p:grpSpPr>
          <p:cxnSp>
            <p:nvCxnSpPr>
              <p:cNvPr id="323" name="Google Shape;323;p23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324" name="Google Shape;324;p23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325" name="Google Shape;325;p23"/>
            <p:cNvGrpSpPr/>
            <p:nvPr/>
          </p:nvGrpSpPr>
          <p:grpSpPr>
            <a:xfrm rot="10800000">
              <a:off x="5713243" y="5926982"/>
              <a:ext cx="471627" cy="435674"/>
              <a:chOff x="1406070" y="686869"/>
              <a:chExt cx="2648100" cy="2353720"/>
            </a:xfrm>
          </p:grpSpPr>
          <p:cxnSp>
            <p:nvCxnSpPr>
              <p:cNvPr id="326" name="Google Shape;326;p23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23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28" name="Google Shape;328;p23"/>
          <p:cNvGrpSpPr/>
          <p:nvPr/>
        </p:nvGrpSpPr>
        <p:grpSpPr>
          <a:xfrm>
            <a:off x="6235868" y="2507444"/>
            <a:ext cx="5592907" cy="1388174"/>
            <a:chOff x="6235868" y="2507444"/>
            <a:chExt cx="5592907" cy="1388174"/>
          </a:xfrm>
        </p:grpSpPr>
        <p:sp>
          <p:nvSpPr>
            <p:cNvPr id="329" name="Google Shape;329;p23"/>
            <p:cNvSpPr txBox="1"/>
            <p:nvPr/>
          </p:nvSpPr>
          <p:spPr>
            <a:xfrm>
              <a:off x="6337575" y="2616638"/>
              <a:ext cx="5491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Analysing the conceptual evolution of qualitative marketing research through science mapping analysis (Manuel Cobo)</a:t>
              </a:r>
              <a:endParaRPr sz="100"/>
            </a:p>
          </p:txBody>
        </p:sp>
        <p:grpSp>
          <p:nvGrpSpPr>
            <p:cNvPr id="330" name="Google Shape;330;p23"/>
            <p:cNvGrpSpPr/>
            <p:nvPr/>
          </p:nvGrpSpPr>
          <p:grpSpPr>
            <a:xfrm>
              <a:off x="6235868" y="2507444"/>
              <a:ext cx="471627" cy="435674"/>
              <a:chOff x="1406070" y="686869"/>
              <a:chExt cx="2648100" cy="2353720"/>
            </a:xfrm>
          </p:grpSpPr>
          <p:cxnSp>
            <p:nvCxnSpPr>
              <p:cNvPr id="331" name="Google Shape;331;p23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23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333" name="Google Shape;333;p23"/>
            <p:cNvGrpSpPr/>
            <p:nvPr/>
          </p:nvGrpSpPr>
          <p:grpSpPr>
            <a:xfrm rot="10800000">
              <a:off x="11356843" y="3459944"/>
              <a:ext cx="471627" cy="435674"/>
              <a:chOff x="1406070" y="686869"/>
              <a:chExt cx="2648100" cy="2353720"/>
            </a:xfrm>
          </p:grpSpPr>
          <p:cxnSp>
            <p:nvCxnSpPr>
              <p:cNvPr id="334" name="Google Shape;334;p23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23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36" name="Google Shape;336;p23"/>
          <p:cNvGrpSpPr/>
          <p:nvPr/>
        </p:nvGrpSpPr>
        <p:grpSpPr>
          <a:xfrm>
            <a:off x="12337093" y="2562057"/>
            <a:ext cx="5592757" cy="1217399"/>
            <a:chOff x="12337093" y="2562057"/>
            <a:chExt cx="5592757" cy="1217399"/>
          </a:xfrm>
        </p:grpSpPr>
        <p:sp>
          <p:nvSpPr>
            <p:cNvPr id="337" name="Google Shape;337;p23"/>
            <p:cNvSpPr txBox="1"/>
            <p:nvPr/>
          </p:nvSpPr>
          <p:spPr>
            <a:xfrm>
              <a:off x="12546650" y="2671250"/>
              <a:ext cx="5383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The Simpsons did it: Exploring the film trope space and it’s large structure (Manuel Cobo)</a:t>
              </a:r>
              <a:endParaRPr sz="100"/>
            </a:p>
          </p:txBody>
        </p:sp>
        <p:grpSp>
          <p:nvGrpSpPr>
            <p:cNvPr id="338" name="Google Shape;338;p23"/>
            <p:cNvGrpSpPr/>
            <p:nvPr/>
          </p:nvGrpSpPr>
          <p:grpSpPr>
            <a:xfrm>
              <a:off x="12337093" y="2562057"/>
              <a:ext cx="471627" cy="435674"/>
              <a:chOff x="1406070" y="686869"/>
              <a:chExt cx="2648100" cy="2353720"/>
            </a:xfrm>
          </p:grpSpPr>
          <p:cxnSp>
            <p:nvCxnSpPr>
              <p:cNvPr id="339" name="Google Shape;339;p23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23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341" name="Google Shape;341;p23"/>
            <p:cNvGrpSpPr/>
            <p:nvPr/>
          </p:nvGrpSpPr>
          <p:grpSpPr>
            <a:xfrm rot="10800000">
              <a:off x="17458068" y="3343782"/>
              <a:ext cx="471627" cy="435674"/>
              <a:chOff x="1406070" y="686869"/>
              <a:chExt cx="2648100" cy="2353720"/>
            </a:xfrm>
          </p:grpSpPr>
          <p:cxnSp>
            <p:nvCxnSpPr>
              <p:cNvPr id="342" name="Google Shape;342;p23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343" name="Google Shape;343;p23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5025" y="4213125"/>
            <a:ext cx="5844350" cy="565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3"/>
          <p:cNvGrpSpPr/>
          <p:nvPr/>
        </p:nvGrpSpPr>
        <p:grpSpPr>
          <a:xfrm>
            <a:off x="6171150" y="2464163"/>
            <a:ext cx="11752025" cy="6608400"/>
            <a:chOff x="6171150" y="2464163"/>
            <a:chExt cx="11752025" cy="6608400"/>
          </a:xfrm>
        </p:grpSpPr>
        <p:cxnSp>
          <p:nvCxnSpPr>
            <p:cNvPr id="346" name="Google Shape;346;p23"/>
            <p:cNvCxnSpPr/>
            <p:nvPr/>
          </p:nvCxnSpPr>
          <p:spPr>
            <a:xfrm flipH="1">
              <a:off x="6193175" y="2485800"/>
              <a:ext cx="11730000" cy="65793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23"/>
            <p:cNvCxnSpPr>
              <a:endCxn id="319" idx="0"/>
            </p:cNvCxnSpPr>
            <p:nvPr/>
          </p:nvCxnSpPr>
          <p:spPr>
            <a:xfrm>
              <a:off x="6171150" y="2464163"/>
              <a:ext cx="11612100" cy="6608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Proceso ETL I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Diagrama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354" name="Google Shape;354;p24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55" name="Google Shape;3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237" y="2123500"/>
            <a:ext cx="11565524" cy="66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Proceso ETL II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Dataframe Resultante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63" name="Google Shape;3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3738" y="3303813"/>
            <a:ext cx="7946826" cy="57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5"/>
          <p:cNvSpPr txBox="1"/>
          <p:nvPr/>
        </p:nvSpPr>
        <p:spPr>
          <a:xfrm>
            <a:off x="597725" y="2187900"/>
            <a:ext cx="8722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+40.000 entradas</a:t>
            </a:r>
            <a:endParaRPr b="1" sz="4800">
              <a:solidFill>
                <a:schemeClr val="accen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+16.8M usuarios registrados</a:t>
            </a:r>
            <a:endParaRPr b="1" sz="4800">
              <a:solidFill>
                <a:schemeClr val="accen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accen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8215200" y="5689888"/>
            <a:ext cx="928800" cy="9288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5"/>
          <p:cNvGrpSpPr/>
          <p:nvPr/>
        </p:nvGrpSpPr>
        <p:grpSpPr>
          <a:xfrm>
            <a:off x="876300" y="4297463"/>
            <a:ext cx="7133426" cy="3713676"/>
            <a:chOff x="876300" y="4297463"/>
            <a:chExt cx="7133426" cy="3713676"/>
          </a:xfrm>
        </p:grpSpPr>
        <p:pic>
          <p:nvPicPr>
            <p:cNvPr id="367" name="Google Shape;36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1600" y="4297463"/>
              <a:ext cx="1516149" cy="1516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39200" y="4297463"/>
              <a:ext cx="1516150" cy="15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6300" y="6184863"/>
              <a:ext cx="3246738" cy="1826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84800" y="6184862"/>
              <a:ext cx="3624926" cy="1826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1" name="Google Shape;37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44500" y="312850"/>
            <a:ext cx="4105874" cy="2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Sistema Recomendador I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Diagrama</a:t>
            </a:r>
            <a:endParaRPr>
              <a:solidFill>
                <a:srgbClr val="00566C"/>
              </a:solidFill>
            </a:endParaRPr>
          </a:p>
        </p:txBody>
      </p:sp>
      <p:grpSp>
        <p:nvGrpSpPr>
          <p:cNvPr id="378" name="Google Shape;378;p26"/>
          <p:cNvGrpSpPr/>
          <p:nvPr/>
        </p:nvGrpSpPr>
        <p:grpSpPr>
          <a:xfrm>
            <a:off x="9442224" y="1214425"/>
            <a:ext cx="4148286" cy="2486357"/>
            <a:chOff x="2511755" y="6696021"/>
            <a:chExt cx="4148701" cy="2487601"/>
          </a:xfrm>
        </p:grpSpPr>
        <p:sp>
          <p:nvSpPr>
            <p:cNvPr id="379" name="Google Shape;379;p26"/>
            <p:cNvSpPr txBox="1"/>
            <p:nvPr/>
          </p:nvSpPr>
          <p:spPr>
            <a:xfrm>
              <a:off x="2511756" y="7797622"/>
              <a:ext cx="4148700" cy="13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Clasificar</a:t>
              </a:r>
              <a:r>
                <a:rPr lang="en-US" sz="28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elementos temáticos dentro de un texto</a:t>
              </a:r>
              <a:endParaRPr sz="2200"/>
            </a:p>
          </p:txBody>
        </p:sp>
        <p:sp>
          <p:nvSpPr>
            <p:cNvPr id="380" name="Google Shape;380;p26"/>
            <p:cNvSpPr txBox="1"/>
            <p:nvPr/>
          </p:nvSpPr>
          <p:spPr>
            <a:xfrm>
              <a:off x="2511755" y="6696021"/>
              <a:ext cx="41487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Named-Entity Recognition</a:t>
              </a:r>
              <a:endParaRPr/>
            </a:p>
          </p:txBody>
        </p:sp>
      </p:grpSp>
      <p:sp>
        <p:nvSpPr>
          <p:cNvPr id="381" name="Google Shape;381;p26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75" y="2029625"/>
            <a:ext cx="8308721" cy="7042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6"/>
          <p:cNvGrpSpPr/>
          <p:nvPr/>
        </p:nvGrpSpPr>
        <p:grpSpPr>
          <a:xfrm>
            <a:off x="9059275" y="5922550"/>
            <a:ext cx="4531347" cy="2486369"/>
            <a:chOff x="2511756" y="6696008"/>
            <a:chExt cx="4531800" cy="2487613"/>
          </a:xfrm>
        </p:grpSpPr>
        <p:sp>
          <p:nvSpPr>
            <p:cNvPr id="384" name="Google Shape;384;p26"/>
            <p:cNvSpPr txBox="1"/>
            <p:nvPr/>
          </p:nvSpPr>
          <p:spPr>
            <a:xfrm>
              <a:off x="2511756" y="7797622"/>
              <a:ext cx="4383000" cy="13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Semejanza por significado y/o estructura</a:t>
              </a:r>
              <a:endParaRPr sz="2800"/>
            </a:p>
          </p:txBody>
        </p:sp>
        <p:sp>
          <p:nvSpPr>
            <p:cNvPr id="385" name="Google Shape;385;p26"/>
            <p:cNvSpPr txBox="1"/>
            <p:nvPr/>
          </p:nvSpPr>
          <p:spPr>
            <a:xfrm>
              <a:off x="2511756" y="6696008"/>
              <a:ext cx="45318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Sentence </a:t>
              </a:r>
              <a:endParaRPr sz="36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            Similarity</a:t>
              </a:r>
              <a:endParaRPr sz="36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13823224" y="1441712"/>
            <a:ext cx="4148286" cy="2031785"/>
            <a:chOff x="2511755" y="6696021"/>
            <a:chExt cx="4148701" cy="2032801"/>
          </a:xfrm>
        </p:grpSpPr>
        <p:sp>
          <p:nvSpPr>
            <p:cNvPr id="387" name="Google Shape;387;p26"/>
            <p:cNvSpPr txBox="1"/>
            <p:nvPr/>
          </p:nvSpPr>
          <p:spPr>
            <a:xfrm>
              <a:off x="2511756" y="7342822"/>
              <a:ext cx="4148700" cy="13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Agrupar datos similares en conjuntos llamados </a:t>
              </a:r>
              <a:r>
                <a:rPr lang="en-US" sz="28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clusters</a:t>
              </a:r>
              <a:endParaRPr sz="2800"/>
            </a:p>
          </p:txBody>
        </p:sp>
        <p:sp>
          <p:nvSpPr>
            <p:cNvPr id="388" name="Google Shape;388;p26"/>
            <p:cNvSpPr txBox="1"/>
            <p:nvPr/>
          </p:nvSpPr>
          <p:spPr>
            <a:xfrm>
              <a:off x="2511755" y="6696021"/>
              <a:ext cx="4148700" cy="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Clusterización</a:t>
              </a:r>
              <a:endParaRPr/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13590499" y="6149850"/>
            <a:ext cx="4148286" cy="2031785"/>
            <a:chOff x="2511755" y="6696021"/>
            <a:chExt cx="4148701" cy="2032802"/>
          </a:xfrm>
        </p:grpSpPr>
        <p:sp>
          <p:nvSpPr>
            <p:cNvPr id="390" name="Google Shape;390;p26"/>
            <p:cNvSpPr txBox="1"/>
            <p:nvPr/>
          </p:nvSpPr>
          <p:spPr>
            <a:xfrm>
              <a:off x="2511756" y="7342822"/>
              <a:ext cx="4148700" cy="13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Temas abstractos en una colección de documentos</a:t>
              </a:r>
              <a:endParaRPr sz="2800"/>
            </a:p>
          </p:txBody>
        </p:sp>
        <p:sp>
          <p:nvSpPr>
            <p:cNvPr id="391" name="Google Shape;391;p26"/>
            <p:cNvSpPr txBox="1"/>
            <p:nvPr/>
          </p:nvSpPr>
          <p:spPr>
            <a:xfrm>
              <a:off x="2511755" y="6696021"/>
              <a:ext cx="4148700" cy="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Topic Modeling</a:t>
              </a:r>
              <a:endParaRPr/>
            </a:p>
          </p:txBody>
        </p:sp>
      </p:grpSp>
      <p:grpSp>
        <p:nvGrpSpPr>
          <p:cNvPr id="392" name="Google Shape;392;p26"/>
          <p:cNvGrpSpPr/>
          <p:nvPr/>
        </p:nvGrpSpPr>
        <p:grpSpPr>
          <a:xfrm>
            <a:off x="11601916" y="4386736"/>
            <a:ext cx="4026009" cy="1015707"/>
            <a:chOff x="11601916" y="4386736"/>
            <a:chExt cx="4026009" cy="1015707"/>
          </a:xfrm>
        </p:grpSpPr>
        <p:sp>
          <p:nvSpPr>
            <p:cNvPr id="393" name="Google Shape;393;p26"/>
            <p:cNvSpPr txBox="1"/>
            <p:nvPr/>
          </p:nvSpPr>
          <p:spPr>
            <a:xfrm>
              <a:off x="11601925" y="4495900"/>
              <a:ext cx="4026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Natural Language Processing (NLP)</a:t>
              </a:r>
              <a:endParaRPr sz="100"/>
            </a:p>
          </p:txBody>
        </p:sp>
        <p:grpSp>
          <p:nvGrpSpPr>
            <p:cNvPr id="394" name="Google Shape;394;p26"/>
            <p:cNvGrpSpPr/>
            <p:nvPr/>
          </p:nvGrpSpPr>
          <p:grpSpPr>
            <a:xfrm>
              <a:off x="11601916" y="4386736"/>
              <a:ext cx="4026009" cy="1015707"/>
              <a:chOff x="11601916" y="4386736"/>
              <a:chExt cx="4026009" cy="1015707"/>
            </a:xfrm>
          </p:grpSpPr>
          <p:sp>
            <p:nvSpPr>
              <p:cNvPr id="395" name="Google Shape;395;p26"/>
              <p:cNvSpPr txBox="1"/>
              <p:nvPr/>
            </p:nvSpPr>
            <p:spPr>
              <a:xfrm>
                <a:off x="11601925" y="4495900"/>
                <a:ext cx="4026000" cy="12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grpSp>
            <p:nvGrpSpPr>
              <p:cNvPr id="396" name="Google Shape;396;p26"/>
              <p:cNvGrpSpPr/>
              <p:nvPr/>
            </p:nvGrpSpPr>
            <p:grpSpPr>
              <a:xfrm>
                <a:off x="11601916" y="4386736"/>
                <a:ext cx="471627" cy="434732"/>
                <a:chOff x="1406070" y="686869"/>
                <a:chExt cx="2648100" cy="2353720"/>
              </a:xfrm>
            </p:grpSpPr>
            <p:cxnSp>
              <p:nvCxnSpPr>
                <p:cNvPr id="397" name="Google Shape;397;p26"/>
                <p:cNvCxnSpPr/>
                <p:nvPr/>
              </p:nvCxnSpPr>
              <p:spPr>
                <a:xfrm>
                  <a:off x="1406133" y="729089"/>
                  <a:ext cx="0" cy="2311500"/>
                </a:xfrm>
                <a:prstGeom prst="straightConnector1">
                  <a:avLst/>
                </a:prstGeom>
                <a:noFill/>
                <a:ln cap="sq" cmpd="sng" w="63500">
                  <a:solidFill>
                    <a:srgbClr val="219BC3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</p:cxnSp>
            <p:cxnSp>
              <p:nvCxnSpPr>
                <p:cNvPr id="398" name="Google Shape;398;p26"/>
                <p:cNvCxnSpPr/>
                <p:nvPr/>
              </p:nvCxnSpPr>
              <p:spPr>
                <a:xfrm rot="10800000">
                  <a:off x="1406070" y="686869"/>
                  <a:ext cx="2648100" cy="0"/>
                </a:xfrm>
                <a:prstGeom prst="straightConnector1">
                  <a:avLst/>
                </a:prstGeom>
                <a:noFill/>
                <a:ln cap="sq" cmpd="sng" w="63500">
                  <a:solidFill>
                    <a:srgbClr val="219BC3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9" name="Google Shape;399;p26"/>
              <p:cNvGrpSpPr/>
              <p:nvPr/>
            </p:nvGrpSpPr>
            <p:grpSpPr>
              <a:xfrm rot="10800000">
                <a:off x="15156291" y="4967711"/>
                <a:ext cx="471627" cy="434732"/>
                <a:chOff x="1406070" y="686869"/>
                <a:chExt cx="2648100" cy="2353720"/>
              </a:xfrm>
            </p:grpSpPr>
            <p:cxnSp>
              <p:nvCxnSpPr>
                <p:cNvPr id="400" name="Google Shape;400;p26"/>
                <p:cNvCxnSpPr/>
                <p:nvPr/>
              </p:nvCxnSpPr>
              <p:spPr>
                <a:xfrm>
                  <a:off x="1406133" y="729089"/>
                  <a:ext cx="0" cy="2311500"/>
                </a:xfrm>
                <a:prstGeom prst="straightConnector1">
                  <a:avLst/>
                </a:prstGeom>
                <a:noFill/>
                <a:ln cap="sq" cmpd="sng" w="63500">
                  <a:solidFill>
                    <a:srgbClr val="219BC3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</p:cxnSp>
            <p:cxnSp>
              <p:nvCxnSpPr>
                <p:cNvPr id="401" name="Google Shape;401;p26"/>
                <p:cNvCxnSpPr/>
                <p:nvPr/>
              </p:nvCxnSpPr>
              <p:spPr>
                <a:xfrm rot="10800000">
                  <a:off x="1406070" y="686869"/>
                  <a:ext cx="2648100" cy="0"/>
                </a:xfrm>
                <a:prstGeom prst="straightConnector1">
                  <a:avLst/>
                </a:prstGeom>
                <a:noFill/>
                <a:ln cap="sq" cmpd="sng" w="63500">
                  <a:solidFill>
                    <a:srgbClr val="219BC3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</p:cxnSp>
          </p:grp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-5400000">
            <a:off x="-571500" y="571500"/>
            <a:ext cx="10287000" cy="9144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871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9492479" y="2450250"/>
            <a:ext cx="798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01 –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Introducción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9492475" y="6250795"/>
            <a:ext cx="805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r>
              <a:rPr b="1" lang="en-US" sz="4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6</a:t>
            </a: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- 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Sistema Predictivo</a:t>
            </a:r>
            <a:endParaRPr/>
          </a:p>
        </p:txBody>
      </p:sp>
      <p:sp>
        <p:nvSpPr>
          <p:cNvPr id="68" name="Google Shape;68;p9"/>
          <p:cNvSpPr txBox="1"/>
          <p:nvPr/>
        </p:nvSpPr>
        <p:spPr>
          <a:xfrm>
            <a:off x="9492479" y="3219752"/>
            <a:ext cx="879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02 - 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Contexto</a:t>
            </a:r>
            <a:endParaRPr/>
          </a:p>
        </p:txBody>
      </p:sp>
      <p:sp>
        <p:nvSpPr>
          <p:cNvPr id="69" name="Google Shape;69;p9"/>
          <p:cNvSpPr txBox="1"/>
          <p:nvPr/>
        </p:nvSpPr>
        <p:spPr>
          <a:xfrm>
            <a:off x="9492479" y="3989253"/>
            <a:ext cx="798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03 -</a:t>
            </a:r>
            <a:r>
              <a:rPr b="1" lang="en-US" sz="4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Estado del Arte</a:t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685800" y="4213225"/>
            <a:ext cx="7772400" cy="184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400" u="none" cap="none" strike="noStrike">
                <a:solidFill>
                  <a:schemeClr val="accent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ÍNDICE</a:t>
            </a:r>
            <a:endParaRPr/>
          </a:p>
        </p:txBody>
      </p:sp>
      <p:sp>
        <p:nvSpPr>
          <p:cNvPr id="71" name="Google Shape;71;p9"/>
          <p:cNvSpPr txBox="1"/>
          <p:nvPr/>
        </p:nvSpPr>
        <p:spPr>
          <a:xfrm>
            <a:off x="9492475" y="5481318"/>
            <a:ext cx="805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r>
              <a:rPr b="1" lang="en-US" sz="4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5</a:t>
            </a: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- 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Sistema Recomendador</a:t>
            </a:r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9528929" y="7020347"/>
            <a:ext cx="805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r>
              <a:rPr b="1" lang="en-US" sz="4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7</a:t>
            </a: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- 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Conclusiones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9528929" y="7789798"/>
            <a:ext cx="805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r>
              <a:rPr b="1" lang="en-US" sz="4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8</a:t>
            </a: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- 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Líneas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Futuras</a:t>
            </a:r>
            <a:endParaRPr/>
          </a:p>
        </p:txBody>
      </p:sp>
      <p:sp>
        <p:nvSpPr>
          <p:cNvPr id="74" name="Google Shape;74;p9"/>
          <p:cNvSpPr txBox="1"/>
          <p:nvPr/>
        </p:nvSpPr>
        <p:spPr>
          <a:xfrm>
            <a:off x="9474254" y="4711828"/>
            <a:ext cx="798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r>
              <a:rPr b="1" lang="en-US" sz="4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4</a:t>
            </a:r>
            <a:r>
              <a:rPr b="1" i="0" lang="en-US" sz="4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-</a:t>
            </a:r>
            <a:r>
              <a:rPr b="1" lang="en-US" sz="4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1" lang="en-US" sz="4400">
                <a:solidFill>
                  <a:srgbClr val="00566C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Proceso ETL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Sistema Recomendador II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Snippet de código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409" name="Google Shape;409;p27"/>
          <p:cNvGrpSpPr/>
          <p:nvPr/>
        </p:nvGrpSpPr>
        <p:grpSpPr>
          <a:xfrm>
            <a:off x="5023175" y="2032606"/>
            <a:ext cx="8644927" cy="6681769"/>
            <a:chOff x="5023175" y="2032606"/>
            <a:chExt cx="8644927" cy="6681769"/>
          </a:xfrm>
        </p:grpSpPr>
        <p:sp>
          <p:nvSpPr>
            <p:cNvPr id="410" name="Google Shape;410;p27"/>
            <p:cNvSpPr txBox="1"/>
            <p:nvPr/>
          </p:nvSpPr>
          <p:spPr>
            <a:xfrm>
              <a:off x="5044602" y="8314175"/>
              <a:ext cx="862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Anotaciones en Gliner sobre series de fútbol</a:t>
              </a:r>
              <a:endParaRPr/>
            </a:p>
          </p:txBody>
        </p:sp>
        <p:sp>
          <p:nvSpPr>
            <p:cNvPr id="411" name="Google Shape;411;p27"/>
            <p:cNvSpPr txBox="1"/>
            <p:nvPr/>
          </p:nvSpPr>
          <p:spPr>
            <a:xfrm>
              <a:off x="5151725" y="7570750"/>
              <a:ext cx="8366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Demo usando la primera técnica</a:t>
              </a:r>
              <a:endParaRPr sz="36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pic>
          <p:nvPicPr>
            <p:cNvPr id="412" name="Google Shape;41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3175" y="2032606"/>
              <a:ext cx="8623500" cy="5388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Sistema Recomendador III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Caso de Uso - NER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419" name="Google Shape;419;p28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420" name="Google Shape;4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175" y="2135325"/>
            <a:ext cx="4426754" cy="67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6074" y="253675"/>
            <a:ext cx="3236525" cy="4824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8"/>
          <p:cNvGrpSpPr/>
          <p:nvPr/>
        </p:nvGrpSpPr>
        <p:grpSpPr>
          <a:xfrm>
            <a:off x="6131737" y="2135320"/>
            <a:ext cx="11798438" cy="6811926"/>
            <a:chOff x="6131737" y="2135320"/>
            <a:chExt cx="11798438" cy="6811926"/>
          </a:xfrm>
        </p:grpSpPr>
        <p:pic>
          <p:nvPicPr>
            <p:cNvPr id="423" name="Google Shape;4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1737" y="2423274"/>
              <a:ext cx="3172787" cy="453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84399" y="5587900"/>
              <a:ext cx="4255801" cy="3359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345125" y="2135320"/>
              <a:ext cx="3585050" cy="45325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28"/>
          <p:cNvGrpSpPr/>
          <p:nvPr/>
        </p:nvGrpSpPr>
        <p:grpSpPr>
          <a:xfrm>
            <a:off x="10015325" y="11100"/>
            <a:ext cx="3660000" cy="5268500"/>
            <a:chOff x="10015325" y="11100"/>
            <a:chExt cx="3660000" cy="5268500"/>
          </a:xfrm>
        </p:grpSpPr>
        <p:cxnSp>
          <p:nvCxnSpPr>
            <p:cNvPr id="427" name="Google Shape;427;p28"/>
            <p:cNvCxnSpPr/>
            <p:nvPr/>
          </p:nvCxnSpPr>
          <p:spPr>
            <a:xfrm>
              <a:off x="10098450" y="11100"/>
              <a:ext cx="3493800" cy="50466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28"/>
            <p:cNvCxnSpPr/>
            <p:nvPr/>
          </p:nvCxnSpPr>
          <p:spPr>
            <a:xfrm flipH="1">
              <a:off x="10015325" y="122000"/>
              <a:ext cx="3660000" cy="51576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100" y="283000"/>
            <a:ext cx="3138745" cy="47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9"/>
          <p:cNvSpPr txBox="1"/>
          <p:nvPr>
            <p:ph type="title"/>
          </p:nvPr>
        </p:nvSpPr>
        <p:spPr>
          <a:xfrm>
            <a:off x="876300" y="571500"/>
            <a:ext cx="11385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Sistema Recomendador II</a:t>
            </a:r>
            <a:r>
              <a:rPr lang="en-US">
                <a:solidFill>
                  <a:schemeClr val="accent1"/>
                </a:solidFill>
              </a:rPr>
              <a:t>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66C"/>
                </a:solidFill>
              </a:rPr>
              <a:t> Caso de Uso - Clusterizacion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436" name="Google Shape;436;p29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437" name="Google Shape;437;p29"/>
          <p:cNvGrpSpPr/>
          <p:nvPr/>
        </p:nvGrpSpPr>
        <p:grpSpPr>
          <a:xfrm>
            <a:off x="10015325" y="11100"/>
            <a:ext cx="3660000" cy="5268500"/>
            <a:chOff x="10015325" y="11100"/>
            <a:chExt cx="3660000" cy="5268500"/>
          </a:xfrm>
        </p:grpSpPr>
        <p:cxnSp>
          <p:nvCxnSpPr>
            <p:cNvPr id="438" name="Google Shape;438;p29"/>
            <p:cNvCxnSpPr/>
            <p:nvPr/>
          </p:nvCxnSpPr>
          <p:spPr>
            <a:xfrm>
              <a:off x="10098450" y="11100"/>
              <a:ext cx="3493800" cy="50466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29"/>
            <p:cNvCxnSpPr/>
            <p:nvPr/>
          </p:nvCxnSpPr>
          <p:spPr>
            <a:xfrm flipH="1">
              <a:off x="10015325" y="122000"/>
              <a:ext cx="3660000" cy="51576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40" name="Google Shape;4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300" y="2211525"/>
            <a:ext cx="4747850" cy="6735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9"/>
          <p:cNvGrpSpPr/>
          <p:nvPr/>
        </p:nvGrpSpPr>
        <p:grpSpPr>
          <a:xfrm>
            <a:off x="6453350" y="2211525"/>
            <a:ext cx="11606050" cy="7953849"/>
            <a:chOff x="6298925" y="2211525"/>
            <a:chExt cx="11606050" cy="7953849"/>
          </a:xfrm>
        </p:grpSpPr>
        <p:pic>
          <p:nvPicPr>
            <p:cNvPr id="442" name="Google Shape;442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98925" y="2419792"/>
              <a:ext cx="3243201" cy="4324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411175" y="2211525"/>
              <a:ext cx="3493800" cy="4658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196725" y="5506954"/>
              <a:ext cx="3493800" cy="46584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 txBox="1"/>
          <p:nvPr>
            <p:ph type="title"/>
          </p:nvPr>
        </p:nvSpPr>
        <p:spPr>
          <a:xfrm>
            <a:off x="876300" y="571500"/>
            <a:ext cx="85395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Sistema Recomendador III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Casos de Uso - Text Similarity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451" name="Google Shape;451;p30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452" name="Google Shape;4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464" y="2135325"/>
            <a:ext cx="4266360" cy="6735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30"/>
          <p:cNvGrpSpPr/>
          <p:nvPr/>
        </p:nvGrpSpPr>
        <p:grpSpPr>
          <a:xfrm>
            <a:off x="6495500" y="2286750"/>
            <a:ext cx="9711426" cy="3555850"/>
            <a:chOff x="6495500" y="2286750"/>
            <a:chExt cx="9711426" cy="3555850"/>
          </a:xfrm>
        </p:grpSpPr>
        <p:pic>
          <p:nvPicPr>
            <p:cNvPr id="454" name="Google Shape;45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05225" y="2286750"/>
              <a:ext cx="2401701" cy="353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69750" y="2310675"/>
              <a:ext cx="2495920" cy="353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5500" y="2355102"/>
              <a:ext cx="2495925" cy="34430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" name="Google Shape;457;p30"/>
          <p:cNvGrpSpPr/>
          <p:nvPr/>
        </p:nvGrpSpPr>
        <p:grpSpPr>
          <a:xfrm>
            <a:off x="6589725" y="6223600"/>
            <a:ext cx="9617194" cy="3446425"/>
            <a:chOff x="6589725" y="6223600"/>
            <a:chExt cx="9617194" cy="3446425"/>
          </a:xfrm>
        </p:grpSpPr>
        <p:pic>
          <p:nvPicPr>
            <p:cNvPr id="458" name="Google Shape;458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805229" y="6223600"/>
              <a:ext cx="2401690" cy="344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89725" y="6258225"/>
              <a:ext cx="2401700" cy="3396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313500" y="6246920"/>
              <a:ext cx="2401700" cy="339030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1" name="Google Shape;461;p30"/>
          <p:cNvCxnSpPr/>
          <p:nvPr/>
        </p:nvCxnSpPr>
        <p:spPr>
          <a:xfrm rot="10800000">
            <a:off x="5597725" y="6000675"/>
            <a:ext cx="11984100" cy="90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1"/>
          <p:cNvSpPr txBox="1"/>
          <p:nvPr>
            <p:ph type="title"/>
          </p:nvPr>
        </p:nvSpPr>
        <p:spPr>
          <a:xfrm>
            <a:off x="876300" y="571500"/>
            <a:ext cx="85395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Sistema Recomendador III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Casos de Uso - Topic Modeling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468" name="Google Shape;468;p31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469" name="Google Shape;469;p31"/>
          <p:cNvCxnSpPr/>
          <p:nvPr/>
        </p:nvCxnSpPr>
        <p:spPr>
          <a:xfrm rot="10800000">
            <a:off x="5597800" y="6000725"/>
            <a:ext cx="7768200" cy="111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0" name="Google Shape;4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85" y="2211525"/>
            <a:ext cx="4763128" cy="673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31"/>
          <p:cNvCxnSpPr/>
          <p:nvPr/>
        </p:nvCxnSpPr>
        <p:spPr>
          <a:xfrm>
            <a:off x="13327750" y="2729075"/>
            <a:ext cx="38400" cy="68934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72" name="Google Shape;472;p31"/>
          <p:cNvGrpSpPr/>
          <p:nvPr/>
        </p:nvGrpSpPr>
        <p:grpSpPr>
          <a:xfrm>
            <a:off x="6571702" y="2278900"/>
            <a:ext cx="6237725" cy="3602568"/>
            <a:chOff x="6571702" y="2278900"/>
            <a:chExt cx="6237725" cy="3602568"/>
          </a:xfrm>
        </p:grpSpPr>
        <p:pic>
          <p:nvPicPr>
            <p:cNvPr id="473" name="Google Shape;47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69750" y="2310675"/>
              <a:ext cx="2495920" cy="353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1702" y="2278900"/>
              <a:ext cx="2401701" cy="3602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313503" y="2278900"/>
              <a:ext cx="2495925" cy="355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p31"/>
          <p:cNvGrpSpPr/>
          <p:nvPr/>
        </p:nvGrpSpPr>
        <p:grpSpPr>
          <a:xfrm>
            <a:off x="6541901" y="6207275"/>
            <a:ext cx="6335774" cy="3589960"/>
            <a:chOff x="6541901" y="6207275"/>
            <a:chExt cx="6335774" cy="3589960"/>
          </a:xfrm>
        </p:grpSpPr>
        <p:pic>
          <p:nvPicPr>
            <p:cNvPr id="477" name="Google Shape;477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66400" y="6217825"/>
              <a:ext cx="2611275" cy="3559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41901" y="6207275"/>
              <a:ext cx="2401700" cy="35899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63200" y="2821025"/>
            <a:ext cx="3779400" cy="56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2"/>
          <p:cNvSpPr txBox="1"/>
          <p:nvPr>
            <p:ph type="title"/>
          </p:nvPr>
        </p:nvSpPr>
        <p:spPr>
          <a:xfrm>
            <a:off x="876300" y="571500"/>
            <a:ext cx="76407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Sistema Recomendador IV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Evaluación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6" name="Google Shape;486;p32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487" name="Google Shape;487;p32"/>
          <p:cNvGrpSpPr/>
          <p:nvPr/>
        </p:nvGrpSpPr>
        <p:grpSpPr>
          <a:xfrm>
            <a:off x="1094550" y="2093325"/>
            <a:ext cx="15963813" cy="6907157"/>
            <a:chOff x="1094550" y="2093325"/>
            <a:chExt cx="15963813" cy="6907157"/>
          </a:xfrm>
        </p:grpSpPr>
        <p:pic>
          <p:nvPicPr>
            <p:cNvPr id="488" name="Google Shape;48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0650" y="2093325"/>
              <a:ext cx="7204225" cy="3417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4550" y="5582950"/>
              <a:ext cx="7256425" cy="31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425" y="2093325"/>
              <a:ext cx="7584938" cy="341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81276" y="5582957"/>
              <a:ext cx="7569242" cy="3417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Modelo Predictivo I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Diagrama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499" name="Google Shape;4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88" y="2000000"/>
            <a:ext cx="7663324" cy="691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33"/>
          <p:cNvGrpSpPr/>
          <p:nvPr/>
        </p:nvGrpSpPr>
        <p:grpSpPr>
          <a:xfrm>
            <a:off x="9594624" y="1214425"/>
            <a:ext cx="4148286" cy="2216492"/>
            <a:chOff x="2511755" y="6696021"/>
            <a:chExt cx="4148701" cy="2217601"/>
          </a:xfrm>
        </p:grpSpPr>
        <p:sp>
          <p:nvSpPr>
            <p:cNvPr id="501" name="Google Shape;501;p33"/>
            <p:cNvSpPr txBox="1"/>
            <p:nvPr/>
          </p:nvSpPr>
          <p:spPr>
            <a:xfrm>
              <a:off x="2511756" y="7897221"/>
              <a:ext cx="4148700" cy="10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Utilizar la particularidad de que la imagen de la función es entre 0 y 1 para realizar la clasificación</a:t>
              </a:r>
              <a:endParaRPr/>
            </a:p>
          </p:txBody>
        </p:sp>
        <p:sp>
          <p:nvSpPr>
            <p:cNvPr id="502" name="Google Shape;502;p33"/>
            <p:cNvSpPr txBox="1"/>
            <p:nvPr/>
          </p:nvSpPr>
          <p:spPr>
            <a:xfrm>
              <a:off x="2511755" y="6696021"/>
              <a:ext cx="41487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Regresión Logística</a:t>
              </a:r>
              <a:endParaRPr/>
            </a:p>
          </p:txBody>
        </p:sp>
      </p:grpSp>
      <p:grpSp>
        <p:nvGrpSpPr>
          <p:cNvPr id="503" name="Google Shape;503;p33"/>
          <p:cNvGrpSpPr/>
          <p:nvPr/>
        </p:nvGrpSpPr>
        <p:grpSpPr>
          <a:xfrm>
            <a:off x="13742899" y="1214425"/>
            <a:ext cx="4148286" cy="2524438"/>
            <a:chOff x="2511755" y="6696021"/>
            <a:chExt cx="4148701" cy="2525701"/>
          </a:xfrm>
        </p:grpSpPr>
        <p:sp>
          <p:nvSpPr>
            <p:cNvPr id="504" name="Google Shape;504;p33"/>
            <p:cNvSpPr txBox="1"/>
            <p:nvPr/>
          </p:nvSpPr>
          <p:spPr>
            <a:xfrm>
              <a:off x="2511756" y="7897221"/>
              <a:ext cx="4148700" cy="13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Usar la SVM para poder dividir el espacio vectorial en dos dimensiones de manera (no) lineal</a:t>
              </a:r>
              <a:endParaRPr/>
            </a:p>
          </p:txBody>
        </p:sp>
        <p:sp>
          <p:nvSpPr>
            <p:cNvPr id="505" name="Google Shape;505;p33"/>
            <p:cNvSpPr txBox="1"/>
            <p:nvPr/>
          </p:nvSpPr>
          <p:spPr>
            <a:xfrm>
              <a:off x="2511755" y="6696021"/>
              <a:ext cx="41487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Máquina de Soporte Vectorial</a:t>
              </a:r>
              <a:endParaRPr sz="36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grpSp>
        <p:nvGrpSpPr>
          <p:cNvPr id="506" name="Google Shape;506;p33"/>
          <p:cNvGrpSpPr/>
          <p:nvPr/>
        </p:nvGrpSpPr>
        <p:grpSpPr>
          <a:xfrm>
            <a:off x="9594624" y="6149850"/>
            <a:ext cx="4148286" cy="1662370"/>
            <a:chOff x="2511755" y="6696021"/>
            <a:chExt cx="4148701" cy="1663201"/>
          </a:xfrm>
        </p:grpSpPr>
        <p:sp>
          <p:nvSpPr>
            <p:cNvPr id="507" name="Google Shape;507;p33"/>
            <p:cNvSpPr txBox="1"/>
            <p:nvPr/>
          </p:nvSpPr>
          <p:spPr>
            <a:xfrm>
              <a:off x="2511756" y="7342822"/>
              <a:ext cx="4148700" cy="10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Aprovechar el potencial de utilizar varios modelos para conseguir mejores resultados</a:t>
              </a:r>
              <a:endParaRPr/>
            </a:p>
          </p:txBody>
        </p:sp>
        <p:sp>
          <p:nvSpPr>
            <p:cNvPr id="508" name="Google Shape;508;p33"/>
            <p:cNvSpPr txBox="1"/>
            <p:nvPr/>
          </p:nvSpPr>
          <p:spPr>
            <a:xfrm>
              <a:off x="2511755" y="6696021"/>
              <a:ext cx="4148700" cy="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Ensemble</a:t>
              </a:r>
              <a:endParaRPr/>
            </a:p>
          </p:txBody>
        </p:sp>
      </p:grpSp>
      <p:grpSp>
        <p:nvGrpSpPr>
          <p:cNvPr id="509" name="Google Shape;509;p33"/>
          <p:cNvGrpSpPr/>
          <p:nvPr/>
        </p:nvGrpSpPr>
        <p:grpSpPr>
          <a:xfrm>
            <a:off x="13742899" y="6149850"/>
            <a:ext cx="4148286" cy="2277962"/>
            <a:chOff x="2511755" y="6696021"/>
            <a:chExt cx="4148701" cy="2279102"/>
          </a:xfrm>
        </p:grpSpPr>
        <p:sp>
          <p:nvSpPr>
            <p:cNvPr id="510" name="Google Shape;510;p33"/>
            <p:cNvSpPr txBox="1"/>
            <p:nvPr/>
          </p:nvSpPr>
          <p:spPr>
            <a:xfrm>
              <a:off x="2511756" y="7342822"/>
              <a:ext cx="4148700" cy="16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Facilitar el reconocimiento de patrones gracias a la alta capacidad de detección que tienen las Redes Neuronales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(No desarrollado)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1" name="Google Shape;511;p33"/>
            <p:cNvSpPr txBox="1"/>
            <p:nvPr/>
          </p:nvSpPr>
          <p:spPr>
            <a:xfrm>
              <a:off x="2511755" y="6696021"/>
              <a:ext cx="4148700" cy="6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Redes Neuronales</a:t>
              </a:r>
              <a:endParaRPr/>
            </a:p>
          </p:txBody>
        </p:sp>
      </p:grpSp>
      <p:grpSp>
        <p:nvGrpSpPr>
          <p:cNvPr id="512" name="Google Shape;512;p33"/>
          <p:cNvGrpSpPr/>
          <p:nvPr/>
        </p:nvGrpSpPr>
        <p:grpSpPr>
          <a:xfrm>
            <a:off x="11601916" y="4386736"/>
            <a:ext cx="4026009" cy="1015707"/>
            <a:chOff x="11601916" y="4386736"/>
            <a:chExt cx="4026009" cy="1015707"/>
          </a:xfrm>
        </p:grpSpPr>
        <p:sp>
          <p:nvSpPr>
            <p:cNvPr id="513" name="Google Shape;513;p33"/>
            <p:cNvSpPr txBox="1"/>
            <p:nvPr/>
          </p:nvSpPr>
          <p:spPr>
            <a:xfrm>
              <a:off x="11601925" y="4495900"/>
              <a:ext cx="4026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Machine Learning (Problema de Clasificación Binaria)</a:t>
              </a:r>
              <a:endParaRPr sz="100"/>
            </a:p>
          </p:txBody>
        </p:sp>
        <p:grpSp>
          <p:nvGrpSpPr>
            <p:cNvPr id="514" name="Google Shape;514;p33"/>
            <p:cNvGrpSpPr/>
            <p:nvPr/>
          </p:nvGrpSpPr>
          <p:grpSpPr>
            <a:xfrm>
              <a:off x="11601916" y="4386736"/>
              <a:ext cx="471627" cy="434732"/>
              <a:chOff x="1406070" y="686869"/>
              <a:chExt cx="2648100" cy="2353720"/>
            </a:xfrm>
          </p:grpSpPr>
          <p:cxnSp>
            <p:nvCxnSpPr>
              <p:cNvPr id="515" name="Google Shape;515;p33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33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517" name="Google Shape;517;p33"/>
            <p:cNvGrpSpPr/>
            <p:nvPr/>
          </p:nvGrpSpPr>
          <p:grpSpPr>
            <a:xfrm rot="10800000">
              <a:off x="15156291" y="4967711"/>
              <a:ext cx="471627" cy="434732"/>
              <a:chOff x="1406070" y="686869"/>
              <a:chExt cx="2648100" cy="2353720"/>
            </a:xfrm>
          </p:grpSpPr>
          <p:cxnSp>
            <p:nvCxnSpPr>
              <p:cNvPr id="518" name="Google Shape;518;p33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33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"/>
          <p:cNvSpPr txBox="1"/>
          <p:nvPr>
            <p:ph type="title"/>
          </p:nvPr>
        </p:nvSpPr>
        <p:spPr>
          <a:xfrm>
            <a:off x="876300" y="571500"/>
            <a:ext cx="74892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Modelo Predictivo II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EDA + Feature Engineering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526" name="Google Shape;526;p34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527" name="Google Shape;5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650" y="269600"/>
            <a:ext cx="9425102" cy="708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50" y="2020300"/>
            <a:ext cx="5089675" cy="416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34"/>
          <p:cNvGrpSpPr/>
          <p:nvPr/>
        </p:nvGrpSpPr>
        <p:grpSpPr>
          <a:xfrm>
            <a:off x="7802175" y="7947945"/>
            <a:ext cx="10247100" cy="869473"/>
            <a:chOff x="7802175" y="7947945"/>
            <a:chExt cx="10247100" cy="869473"/>
          </a:xfrm>
        </p:grpSpPr>
        <p:sp>
          <p:nvSpPr>
            <p:cNvPr id="530" name="Google Shape;530;p34"/>
            <p:cNvSpPr txBox="1"/>
            <p:nvPr/>
          </p:nvSpPr>
          <p:spPr>
            <a:xfrm>
              <a:off x="7802175" y="8169238"/>
              <a:ext cx="102471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/>
                <a:t>Clasificar en función de las entregas anteriores del anime</a:t>
              </a:r>
              <a:endParaRPr b="1" sz="2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grpSp>
          <p:nvGrpSpPr>
            <p:cNvPr id="531" name="Google Shape;531;p34"/>
            <p:cNvGrpSpPr/>
            <p:nvPr/>
          </p:nvGrpSpPr>
          <p:grpSpPr>
            <a:xfrm>
              <a:off x="8837375" y="7947945"/>
              <a:ext cx="471627" cy="434732"/>
              <a:chOff x="1406070" y="686869"/>
              <a:chExt cx="2648100" cy="2353720"/>
            </a:xfrm>
          </p:grpSpPr>
          <p:cxnSp>
            <p:nvCxnSpPr>
              <p:cNvPr id="532" name="Google Shape;532;p34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34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534" name="Google Shape;534;p34"/>
            <p:cNvGrpSpPr/>
            <p:nvPr/>
          </p:nvGrpSpPr>
          <p:grpSpPr>
            <a:xfrm rot="10800000">
              <a:off x="16530516" y="8382686"/>
              <a:ext cx="471627" cy="434732"/>
              <a:chOff x="1406070" y="686869"/>
              <a:chExt cx="2648100" cy="2353720"/>
            </a:xfrm>
          </p:grpSpPr>
          <p:cxnSp>
            <p:nvCxnSpPr>
              <p:cNvPr id="535" name="Google Shape;535;p34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34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pic>
        <p:nvPicPr>
          <p:cNvPr id="537" name="Google Shape;5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50" y="6185275"/>
            <a:ext cx="5411949" cy="30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5"/>
          <p:cNvSpPr txBox="1"/>
          <p:nvPr>
            <p:ph type="title"/>
          </p:nvPr>
        </p:nvSpPr>
        <p:spPr>
          <a:xfrm>
            <a:off x="876300" y="571500"/>
            <a:ext cx="104175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Modelo Predictivo II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¿Objetivo/Prioridad en la Evaluación?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544" name="Google Shape;544;p35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545" name="Google Shape;545;p35"/>
          <p:cNvGrpSpPr/>
          <p:nvPr/>
        </p:nvGrpSpPr>
        <p:grpSpPr>
          <a:xfrm>
            <a:off x="4969075" y="4681795"/>
            <a:ext cx="8164800" cy="1846398"/>
            <a:chOff x="4969075" y="4681795"/>
            <a:chExt cx="8164800" cy="1846398"/>
          </a:xfrm>
        </p:grpSpPr>
        <p:sp>
          <p:nvSpPr>
            <p:cNvPr id="546" name="Google Shape;546;p35"/>
            <p:cNvSpPr txBox="1"/>
            <p:nvPr/>
          </p:nvSpPr>
          <p:spPr>
            <a:xfrm>
              <a:off x="4969075" y="4841800"/>
              <a:ext cx="8164800" cy="15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/>
                <a:t>Maximizar las</a:t>
              </a:r>
              <a:r>
                <a:rPr lang="en-US" sz="2500"/>
                <a:t> métricas de evaluación sin</a:t>
              </a:r>
              <a:endParaRPr sz="2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/>
                <a:t>llegar a un sobreajuste, pero priorizando siempre la</a:t>
              </a:r>
              <a:endParaRPr sz="2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/>
                <a:t>clasificación que se adapte a la etiqueta positiva (1) </a:t>
              </a:r>
              <a:endParaRPr sz="25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grpSp>
          <p:nvGrpSpPr>
            <p:cNvPr id="547" name="Google Shape;547;p35"/>
            <p:cNvGrpSpPr/>
            <p:nvPr/>
          </p:nvGrpSpPr>
          <p:grpSpPr>
            <a:xfrm>
              <a:off x="5055650" y="4681795"/>
              <a:ext cx="471627" cy="434732"/>
              <a:chOff x="1406070" y="686869"/>
              <a:chExt cx="2648100" cy="2353720"/>
            </a:xfrm>
          </p:grpSpPr>
          <p:cxnSp>
            <p:nvCxnSpPr>
              <p:cNvPr id="548" name="Google Shape;548;p35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49" name="Google Shape;549;p35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550" name="Google Shape;550;p35"/>
            <p:cNvGrpSpPr/>
            <p:nvPr/>
          </p:nvGrpSpPr>
          <p:grpSpPr>
            <a:xfrm rot="10800000">
              <a:off x="12504566" y="6093461"/>
              <a:ext cx="471627" cy="434732"/>
              <a:chOff x="1406070" y="686869"/>
              <a:chExt cx="2648100" cy="2353720"/>
            </a:xfrm>
          </p:grpSpPr>
          <p:cxnSp>
            <p:nvCxnSpPr>
              <p:cNvPr id="551" name="Google Shape;551;p35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52" name="Google Shape;552;p35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6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Modelo Predictivo</a:t>
            </a:r>
            <a:r>
              <a:rPr lang="en-US">
                <a:solidFill>
                  <a:schemeClr val="accent1"/>
                </a:solidFill>
              </a:rPr>
              <a:t> IV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Evaluación I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560" name="Google Shape;560;p36"/>
          <p:cNvGrpSpPr/>
          <p:nvPr/>
        </p:nvGrpSpPr>
        <p:grpSpPr>
          <a:xfrm>
            <a:off x="12890378" y="571498"/>
            <a:ext cx="4026009" cy="541932"/>
            <a:chOff x="12890378" y="571498"/>
            <a:chExt cx="4026009" cy="541932"/>
          </a:xfrm>
        </p:grpSpPr>
        <p:sp>
          <p:nvSpPr>
            <p:cNvPr id="561" name="Google Shape;561;p36"/>
            <p:cNvSpPr txBox="1"/>
            <p:nvPr/>
          </p:nvSpPr>
          <p:spPr>
            <a:xfrm>
              <a:off x="12890388" y="680663"/>
              <a:ext cx="4026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Modelo Lógico</a:t>
              </a:r>
              <a:endParaRPr sz="22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grpSp>
          <p:nvGrpSpPr>
            <p:cNvPr id="562" name="Google Shape;562;p36"/>
            <p:cNvGrpSpPr/>
            <p:nvPr/>
          </p:nvGrpSpPr>
          <p:grpSpPr>
            <a:xfrm>
              <a:off x="12890378" y="571498"/>
              <a:ext cx="471627" cy="434732"/>
              <a:chOff x="1406070" y="686869"/>
              <a:chExt cx="2648100" cy="2353720"/>
            </a:xfrm>
          </p:grpSpPr>
          <p:cxnSp>
            <p:nvCxnSpPr>
              <p:cNvPr id="563" name="Google Shape;563;p36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36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565" name="Google Shape;565;p36"/>
            <p:cNvGrpSpPr/>
            <p:nvPr/>
          </p:nvGrpSpPr>
          <p:grpSpPr>
            <a:xfrm rot="10800000">
              <a:off x="16283516" y="678698"/>
              <a:ext cx="471627" cy="434732"/>
              <a:chOff x="1406070" y="686869"/>
              <a:chExt cx="2648100" cy="2353720"/>
            </a:xfrm>
          </p:grpSpPr>
          <p:cxnSp>
            <p:nvCxnSpPr>
              <p:cNvPr id="566" name="Google Shape;566;p36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36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pic>
        <p:nvPicPr>
          <p:cNvPr id="568" name="Google Shape;5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774" y="2110725"/>
            <a:ext cx="10806451" cy="696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36"/>
          <p:cNvGrpSpPr/>
          <p:nvPr/>
        </p:nvGrpSpPr>
        <p:grpSpPr>
          <a:xfrm>
            <a:off x="3557875" y="2110713"/>
            <a:ext cx="11752025" cy="6608400"/>
            <a:chOff x="3557875" y="2110713"/>
            <a:chExt cx="11752025" cy="6608400"/>
          </a:xfrm>
        </p:grpSpPr>
        <p:cxnSp>
          <p:nvCxnSpPr>
            <p:cNvPr id="570" name="Google Shape;570;p36"/>
            <p:cNvCxnSpPr/>
            <p:nvPr/>
          </p:nvCxnSpPr>
          <p:spPr>
            <a:xfrm flipH="1">
              <a:off x="3579900" y="2132350"/>
              <a:ext cx="11730000" cy="65793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36"/>
            <p:cNvCxnSpPr/>
            <p:nvPr/>
          </p:nvCxnSpPr>
          <p:spPr>
            <a:xfrm>
              <a:off x="3557875" y="2110713"/>
              <a:ext cx="11612100" cy="6608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876300" y="571500"/>
            <a:ext cx="15870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Introducción </a:t>
            </a:r>
            <a:br>
              <a:rPr lang="en-US"/>
            </a:br>
            <a:r>
              <a:rPr lang="en-US">
                <a:solidFill>
                  <a:schemeClr val="accent5"/>
                </a:solidFill>
              </a:rPr>
              <a:t>Objeto de estudio</a:t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2286000" y="2370138"/>
            <a:ext cx="15087600" cy="161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Anime/Manga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Contenido multimedia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 origen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japonés,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en forma de animación o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cómic</a:t>
            </a:r>
            <a:endParaRPr b="0" i="0" sz="24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i="0" sz="27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2286000" y="7448538"/>
            <a:ext cx="15087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Merchandising</a:t>
            </a: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Venta de productos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físicos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asociados a una propiedad intelectual</a:t>
            </a:r>
            <a:endParaRPr b="0" i="0" sz="24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8068" y="3239048"/>
            <a:ext cx="5085681" cy="38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700" y="3831155"/>
            <a:ext cx="5085675" cy="2860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7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Modelo Predictivo IV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Evaluación II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578" name="Google Shape;578;p37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579" name="Google Shape;579;p37"/>
          <p:cNvGrpSpPr/>
          <p:nvPr/>
        </p:nvGrpSpPr>
        <p:grpSpPr>
          <a:xfrm>
            <a:off x="12890391" y="571511"/>
            <a:ext cx="4026009" cy="541932"/>
            <a:chOff x="12890391" y="571511"/>
            <a:chExt cx="4026009" cy="541932"/>
          </a:xfrm>
        </p:grpSpPr>
        <p:sp>
          <p:nvSpPr>
            <p:cNvPr id="580" name="Google Shape;580;p37"/>
            <p:cNvSpPr txBox="1"/>
            <p:nvPr/>
          </p:nvSpPr>
          <p:spPr>
            <a:xfrm>
              <a:off x="12890400" y="680675"/>
              <a:ext cx="4026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Modelo Geométrico</a:t>
              </a:r>
              <a:endParaRPr sz="22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grpSp>
          <p:nvGrpSpPr>
            <p:cNvPr id="581" name="Google Shape;581;p37"/>
            <p:cNvGrpSpPr/>
            <p:nvPr/>
          </p:nvGrpSpPr>
          <p:grpSpPr>
            <a:xfrm>
              <a:off x="12890391" y="571511"/>
              <a:ext cx="471627" cy="434732"/>
              <a:chOff x="1406070" y="686869"/>
              <a:chExt cx="2648100" cy="2353720"/>
            </a:xfrm>
          </p:grpSpPr>
          <p:cxnSp>
            <p:nvCxnSpPr>
              <p:cNvPr id="582" name="Google Shape;582;p37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83" name="Google Shape;583;p37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584" name="Google Shape;584;p37"/>
            <p:cNvGrpSpPr/>
            <p:nvPr/>
          </p:nvGrpSpPr>
          <p:grpSpPr>
            <a:xfrm rot="10800000">
              <a:off x="16283528" y="678711"/>
              <a:ext cx="471627" cy="434732"/>
              <a:chOff x="1406070" y="686869"/>
              <a:chExt cx="2648100" cy="2353720"/>
            </a:xfrm>
          </p:grpSpPr>
          <p:cxnSp>
            <p:nvCxnSpPr>
              <p:cNvPr id="585" name="Google Shape;585;p37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586" name="Google Shape;586;p37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pic>
        <p:nvPicPr>
          <p:cNvPr id="587" name="Google Shape;5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2128325"/>
            <a:ext cx="9511625" cy="624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5750" y="1889127"/>
            <a:ext cx="9968135" cy="64057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7"/>
          <p:cNvGrpSpPr/>
          <p:nvPr/>
        </p:nvGrpSpPr>
        <p:grpSpPr>
          <a:xfrm>
            <a:off x="876300" y="2128325"/>
            <a:ext cx="16737575" cy="6608400"/>
            <a:chOff x="876300" y="2128325"/>
            <a:chExt cx="16737575" cy="6608400"/>
          </a:xfrm>
        </p:grpSpPr>
        <p:cxnSp>
          <p:nvCxnSpPr>
            <p:cNvPr id="590" name="Google Shape;590;p37"/>
            <p:cNvCxnSpPr/>
            <p:nvPr/>
          </p:nvCxnSpPr>
          <p:spPr>
            <a:xfrm flipH="1">
              <a:off x="907775" y="2149962"/>
              <a:ext cx="16706100" cy="65793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876300" y="2128325"/>
              <a:ext cx="16538400" cy="6608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/>
          <p:nvPr>
            <p:ph type="title"/>
          </p:nvPr>
        </p:nvSpPr>
        <p:spPr>
          <a:xfrm>
            <a:off x="876300" y="571500"/>
            <a:ext cx="7257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Modelo Predictivo IV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Evaluación III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598" name="Google Shape;598;p38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599" name="Google Shape;599;p38"/>
          <p:cNvGrpSpPr/>
          <p:nvPr/>
        </p:nvGrpSpPr>
        <p:grpSpPr>
          <a:xfrm>
            <a:off x="12890391" y="571511"/>
            <a:ext cx="4026009" cy="541932"/>
            <a:chOff x="12890391" y="571511"/>
            <a:chExt cx="4026009" cy="541932"/>
          </a:xfrm>
        </p:grpSpPr>
        <p:sp>
          <p:nvSpPr>
            <p:cNvPr id="600" name="Google Shape;600;p38"/>
            <p:cNvSpPr txBox="1"/>
            <p:nvPr/>
          </p:nvSpPr>
          <p:spPr>
            <a:xfrm>
              <a:off x="12890400" y="680675"/>
              <a:ext cx="4026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Modelo Mixto</a:t>
              </a:r>
              <a:endParaRPr sz="2200">
                <a:solidFill>
                  <a:schemeClr val="accent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grpSp>
          <p:nvGrpSpPr>
            <p:cNvPr id="601" name="Google Shape;601;p38"/>
            <p:cNvGrpSpPr/>
            <p:nvPr/>
          </p:nvGrpSpPr>
          <p:grpSpPr>
            <a:xfrm>
              <a:off x="12890391" y="571511"/>
              <a:ext cx="471627" cy="434732"/>
              <a:chOff x="1406070" y="686869"/>
              <a:chExt cx="2648100" cy="2353720"/>
            </a:xfrm>
          </p:grpSpPr>
          <p:cxnSp>
            <p:nvCxnSpPr>
              <p:cNvPr id="602" name="Google Shape;602;p38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p38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604" name="Google Shape;604;p38"/>
            <p:cNvGrpSpPr/>
            <p:nvPr/>
          </p:nvGrpSpPr>
          <p:grpSpPr>
            <a:xfrm rot="10800000">
              <a:off x="16283528" y="678711"/>
              <a:ext cx="471627" cy="434732"/>
              <a:chOff x="1406070" y="686869"/>
              <a:chExt cx="2648100" cy="2353720"/>
            </a:xfrm>
          </p:grpSpPr>
          <p:cxnSp>
            <p:nvCxnSpPr>
              <p:cNvPr id="605" name="Google Shape;605;p38"/>
              <p:cNvCxnSpPr/>
              <p:nvPr/>
            </p:nvCxnSpPr>
            <p:spPr>
              <a:xfrm>
                <a:off x="1406133" y="729089"/>
                <a:ext cx="0" cy="231150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606" name="Google Shape;606;p38"/>
              <p:cNvCxnSpPr/>
              <p:nvPr/>
            </p:nvCxnSpPr>
            <p:spPr>
              <a:xfrm rot="10800000">
                <a:off x="1406070" y="686869"/>
                <a:ext cx="2648100" cy="0"/>
              </a:xfrm>
              <a:prstGeom prst="straightConnector1">
                <a:avLst/>
              </a:prstGeom>
              <a:noFill/>
              <a:ln cap="sq" cmpd="sng" w="63500">
                <a:solidFill>
                  <a:srgbClr val="219BC3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pic>
        <p:nvPicPr>
          <p:cNvPr id="607" name="Google Shape;6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162" y="2190975"/>
            <a:ext cx="10095674" cy="64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9"/>
          <p:cNvSpPr txBox="1"/>
          <p:nvPr>
            <p:ph type="title"/>
          </p:nvPr>
        </p:nvSpPr>
        <p:spPr>
          <a:xfrm>
            <a:off x="876300" y="571500"/>
            <a:ext cx="5448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CONCLUSIÓN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DAFO</a:t>
            </a:r>
            <a:endParaRPr/>
          </a:p>
        </p:txBody>
      </p:sp>
      <p:grpSp>
        <p:nvGrpSpPr>
          <p:cNvPr id="613" name="Google Shape;613;p39"/>
          <p:cNvGrpSpPr/>
          <p:nvPr/>
        </p:nvGrpSpPr>
        <p:grpSpPr>
          <a:xfrm>
            <a:off x="8877063" y="2926643"/>
            <a:ext cx="4025897" cy="4509939"/>
            <a:chOff x="1279584" y="3290036"/>
            <a:chExt cx="4026300" cy="4510390"/>
          </a:xfrm>
        </p:grpSpPr>
        <p:sp>
          <p:nvSpPr>
            <p:cNvPr id="614" name="Google Shape;614;p39"/>
            <p:cNvSpPr txBox="1"/>
            <p:nvPr/>
          </p:nvSpPr>
          <p:spPr>
            <a:xfrm>
              <a:off x="1369272" y="4104498"/>
              <a:ext cx="369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FORTALEZA</a:t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1369272" y="3290036"/>
              <a:ext cx="628506" cy="628506"/>
            </a:xfrm>
            <a:custGeom>
              <a:rect b="b" l="l" r="r" t="t"/>
              <a:pathLst>
                <a:path extrusionOk="0" h="176" w="176">
                  <a:moveTo>
                    <a:pt x="176" y="52"/>
                  </a:moveTo>
                  <a:cubicBezTo>
                    <a:pt x="176" y="51"/>
                    <a:pt x="176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6" y="1"/>
                    <a:pt x="125" y="0"/>
                    <a:pt x="12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0" y="1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50"/>
                    <a:pt x="0" y="51"/>
                    <a:pt x="0" y="52"/>
                  </a:cubicBezTo>
                  <a:cubicBezTo>
                    <a:pt x="0" y="53"/>
                    <a:pt x="0" y="54"/>
                    <a:pt x="1" y="54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4"/>
                    <a:pt x="85" y="174"/>
                    <a:pt x="85" y="174"/>
                  </a:cubicBezTo>
                  <a:cubicBezTo>
                    <a:pt x="86" y="175"/>
                    <a:pt x="87" y="176"/>
                    <a:pt x="88" y="176"/>
                  </a:cubicBezTo>
                  <a:cubicBezTo>
                    <a:pt x="89" y="176"/>
                    <a:pt x="90" y="175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6" y="54"/>
                    <a:pt x="176" y="53"/>
                    <a:pt x="176" y="52"/>
                  </a:cubicBezTo>
                  <a:moveTo>
                    <a:pt x="122" y="8"/>
                  </a:moveTo>
                  <a:cubicBezTo>
                    <a:pt x="162" y="48"/>
                    <a:pt x="162" y="48"/>
                    <a:pt x="162" y="4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06" y="8"/>
                    <a:pt x="106" y="8"/>
                    <a:pt x="106" y="8"/>
                  </a:cubicBezTo>
                  <a:lnTo>
                    <a:pt x="122" y="8"/>
                  </a:lnTo>
                  <a:close/>
                  <a:moveTo>
                    <a:pt x="98" y="8"/>
                  </a:moveTo>
                  <a:cubicBezTo>
                    <a:pt x="118" y="48"/>
                    <a:pt x="118" y="48"/>
                    <a:pt x="11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78" y="8"/>
                    <a:pt x="78" y="8"/>
                    <a:pt x="78" y="8"/>
                  </a:cubicBezTo>
                  <a:lnTo>
                    <a:pt x="98" y="8"/>
                  </a:lnTo>
                  <a:close/>
                  <a:moveTo>
                    <a:pt x="54" y="8"/>
                  </a:moveTo>
                  <a:cubicBezTo>
                    <a:pt x="70" y="8"/>
                    <a:pt x="70" y="8"/>
                    <a:pt x="70" y="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14" y="48"/>
                    <a:pt x="14" y="48"/>
                    <a:pt x="14" y="48"/>
                  </a:cubicBezTo>
                  <a:lnTo>
                    <a:pt x="54" y="8"/>
                  </a:lnTo>
                  <a:close/>
                  <a:moveTo>
                    <a:pt x="12" y="56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77" y="149"/>
                    <a:pt x="77" y="149"/>
                    <a:pt x="77" y="149"/>
                  </a:cubicBezTo>
                  <a:lnTo>
                    <a:pt x="12" y="56"/>
                  </a:lnTo>
                  <a:close/>
                  <a:moveTo>
                    <a:pt x="88" y="15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19" y="56"/>
                    <a:pt x="119" y="56"/>
                    <a:pt x="119" y="56"/>
                  </a:cubicBezTo>
                  <a:lnTo>
                    <a:pt x="88" y="158"/>
                  </a:lnTo>
                  <a:close/>
                  <a:moveTo>
                    <a:pt x="99" y="149"/>
                  </a:moveTo>
                  <a:cubicBezTo>
                    <a:pt x="127" y="56"/>
                    <a:pt x="127" y="56"/>
                    <a:pt x="127" y="56"/>
                  </a:cubicBezTo>
                  <a:cubicBezTo>
                    <a:pt x="164" y="56"/>
                    <a:pt x="164" y="56"/>
                    <a:pt x="164" y="56"/>
                  </a:cubicBezTo>
                  <a:lnTo>
                    <a:pt x="99" y="1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6" name="Google Shape;616;p39"/>
            <p:cNvSpPr txBox="1"/>
            <p:nvPr/>
          </p:nvSpPr>
          <p:spPr>
            <a:xfrm>
              <a:off x="1279584" y="5122026"/>
              <a:ext cx="4026300" cy="26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Char char="✔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Competencia sobre NLP</a:t>
              </a:r>
              <a:r>
                <a:rPr lang="en-US"/>
                <a:t>/</a:t>
              </a: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ML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214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None/>
              </a:pPr>
              <a:r>
                <a:t/>
              </a:r>
              <a:endParaRPr b="0" sz="200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Char char="✔"/>
              </a:pPr>
              <a:r>
                <a:rPr b="0" lang="en-US" sz="2000" u="none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Conocimien</a:t>
              </a: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to sobre el sector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rgbClr val="219BC3"/>
                </a:buClr>
                <a:buSzPts val="2000"/>
                <a:buFont typeface="Libre Franklin"/>
                <a:buChar char="✔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Nicho de mercado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39"/>
          <p:cNvGrpSpPr/>
          <p:nvPr/>
        </p:nvGrpSpPr>
        <p:grpSpPr>
          <a:xfrm>
            <a:off x="578577" y="3018388"/>
            <a:ext cx="4026000" cy="4250225"/>
            <a:chOff x="4936327" y="2933700"/>
            <a:chExt cx="4026000" cy="4250225"/>
          </a:xfrm>
        </p:grpSpPr>
        <p:sp>
          <p:nvSpPr>
            <p:cNvPr id="618" name="Google Shape;618;p39"/>
            <p:cNvSpPr txBox="1"/>
            <p:nvPr/>
          </p:nvSpPr>
          <p:spPr>
            <a:xfrm>
              <a:off x="4976813" y="3709988"/>
              <a:ext cx="364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566C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DEBILIDAD</a:t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129213" y="2933700"/>
              <a:ext cx="573087" cy="573088"/>
            </a:xfrm>
            <a:custGeom>
              <a:rect b="b" l="l" r="r" t="t"/>
              <a:pathLst>
                <a:path extrusionOk="0" h="176" w="176">
                  <a:moveTo>
                    <a:pt x="176" y="52"/>
                  </a:moveTo>
                  <a:cubicBezTo>
                    <a:pt x="176" y="23"/>
                    <a:pt x="153" y="0"/>
                    <a:pt x="124" y="0"/>
                  </a:cubicBezTo>
                  <a:cubicBezTo>
                    <a:pt x="110" y="0"/>
                    <a:pt x="97" y="6"/>
                    <a:pt x="88" y="15"/>
                  </a:cubicBezTo>
                  <a:cubicBezTo>
                    <a:pt x="79" y="6"/>
                    <a:pt x="66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55"/>
                    <a:pt x="1" y="59"/>
                    <a:pt x="0" y="58"/>
                  </a:cubicBezTo>
                  <a:cubicBezTo>
                    <a:pt x="6" y="109"/>
                    <a:pt x="80" y="176"/>
                    <a:pt x="88" y="176"/>
                  </a:cubicBezTo>
                  <a:cubicBezTo>
                    <a:pt x="96" y="176"/>
                    <a:pt x="170" y="109"/>
                    <a:pt x="176" y="58"/>
                  </a:cubicBezTo>
                  <a:cubicBezTo>
                    <a:pt x="175" y="59"/>
                    <a:pt x="176" y="55"/>
                    <a:pt x="176" y="52"/>
                  </a:cubicBezTo>
                  <a:moveTo>
                    <a:pt x="168" y="57"/>
                  </a:moveTo>
                  <a:cubicBezTo>
                    <a:pt x="163" y="100"/>
                    <a:pt x="103" y="158"/>
                    <a:pt x="88" y="167"/>
                  </a:cubicBezTo>
                  <a:cubicBezTo>
                    <a:pt x="73" y="158"/>
                    <a:pt x="13" y="100"/>
                    <a:pt x="8" y="57"/>
                  </a:cubicBezTo>
                  <a:cubicBezTo>
                    <a:pt x="8" y="57"/>
                    <a:pt x="8" y="55"/>
                    <a:pt x="8" y="52"/>
                  </a:cubicBezTo>
                  <a:cubicBezTo>
                    <a:pt x="8" y="28"/>
                    <a:pt x="28" y="8"/>
                    <a:pt x="52" y="8"/>
                  </a:cubicBezTo>
                  <a:cubicBezTo>
                    <a:pt x="63" y="8"/>
                    <a:pt x="74" y="12"/>
                    <a:pt x="82" y="20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106" y="11"/>
                    <a:pt x="115" y="8"/>
                    <a:pt x="124" y="8"/>
                  </a:cubicBezTo>
                  <a:cubicBezTo>
                    <a:pt x="148" y="8"/>
                    <a:pt x="168" y="28"/>
                    <a:pt x="168" y="52"/>
                  </a:cubicBezTo>
                  <a:cubicBezTo>
                    <a:pt x="168" y="55"/>
                    <a:pt x="168" y="57"/>
                    <a:pt x="168" y="5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20" name="Google Shape;620;p39"/>
            <p:cNvSpPr txBox="1"/>
            <p:nvPr/>
          </p:nvSpPr>
          <p:spPr>
            <a:xfrm>
              <a:off x="4936327" y="4721225"/>
              <a:ext cx="40260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Char char="o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Recomendación existente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214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None/>
              </a:pPr>
              <a:r>
                <a:t/>
              </a:r>
              <a:endParaRPr b="0" sz="200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41312" lvl="0" marL="341312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Char char="o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Investigadores noveles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214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None/>
              </a:pPr>
              <a:r>
                <a:t/>
              </a:r>
              <a:endParaRPr b="0" sz="200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Char char="o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Escucha activa de los clientes</a:t>
              </a:r>
              <a:endParaRPr/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39"/>
          <p:cNvGrpSpPr/>
          <p:nvPr/>
        </p:nvGrpSpPr>
        <p:grpSpPr>
          <a:xfrm>
            <a:off x="12984950" y="2942193"/>
            <a:ext cx="4526558" cy="4051682"/>
            <a:chOff x="8584818" y="3290036"/>
            <a:chExt cx="4525200" cy="4052087"/>
          </a:xfrm>
        </p:grpSpPr>
        <p:sp>
          <p:nvSpPr>
            <p:cNvPr id="622" name="Google Shape;622;p39"/>
            <p:cNvSpPr txBox="1"/>
            <p:nvPr/>
          </p:nvSpPr>
          <p:spPr>
            <a:xfrm>
              <a:off x="8737174" y="4060044"/>
              <a:ext cx="3694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OPORTUNIDAD</a:t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8737174" y="3290036"/>
              <a:ext cx="614728" cy="628384"/>
            </a:xfrm>
            <a:custGeom>
              <a:rect b="b" l="l" r="r" t="t"/>
              <a:pathLst>
                <a:path extrusionOk="0" h="176" w="176">
                  <a:moveTo>
                    <a:pt x="43" y="48"/>
                  </a:moveTo>
                  <a:cubicBezTo>
                    <a:pt x="44" y="50"/>
                    <a:pt x="47" y="50"/>
                    <a:pt x="48" y="48"/>
                  </a:cubicBezTo>
                  <a:cubicBezTo>
                    <a:pt x="50" y="47"/>
                    <a:pt x="50" y="44"/>
                    <a:pt x="48" y="43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4"/>
                    <a:pt x="27" y="24"/>
                    <a:pt x="26" y="26"/>
                  </a:cubicBezTo>
                  <a:cubicBezTo>
                    <a:pt x="24" y="27"/>
                    <a:pt x="24" y="30"/>
                    <a:pt x="26" y="31"/>
                  </a:cubicBezTo>
                  <a:lnTo>
                    <a:pt x="43" y="48"/>
                  </a:lnTo>
                  <a:close/>
                  <a:moveTo>
                    <a:pt x="32" y="88"/>
                  </a:moveTo>
                  <a:cubicBezTo>
                    <a:pt x="32" y="86"/>
                    <a:pt x="30" y="84"/>
                    <a:pt x="28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0" y="86"/>
                    <a:pt x="0" y="88"/>
                  </a:cubicBezTo>
                  <a:cubicBezTo>
                    <a:pt x="0" y="90"/>
                    <a:pt x="2" y="92"/>
                    <a:pt x="4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30" y="92"/>
                    <a:pt x="32" y="90"/>
                    <a:pt x="32" y="88"/>
                  </a:cubicBezTo>
                  <a:moveTo>
                    <a:pt x="88" y="32"/>
                  </a:moveTo>
                  <a:cubicBezTo>
                    <a:pt x="90" y="32"/>
                    <a:pt x="92" y="30"/>
                    <a:pt x="92" y="28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2"/>
                    <a:pt x="90" y="0"/>
                    <a:pt x="88" y="0"/>
                  </a:cubicBezTo>
                  <a:cubicBezTo>
                    <a:pt x="86" y="0"/>
                    <a:pt x="84" y="2"/>
                    <a:pt x="84" y="4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30"/>
                    <a:pt x="86" y="32"/>
                    <a:pt x="88" y="32"/>
                  </a:cubicBezTo>
                  <a:moveTo>
                    <a:pt x="133" y="48"/>
                  </a:moveTo>
                  <a:cubicBezTo>
                    <a:pt x="150" y="31"/>
                    <a:pt x="150" y="31"/>
                    <a:pt x="150" y="31"/>
                  </a:cubicBezTo>
                  <a:cubicBezTo>
                    <a:pt x="152" y="30"/>
                    <a:pt x="152" y="27"/>
                    <a:pt x="150" y="26"/>
                  </a:cubicBezTo>
                  <a:cubicBezTo>
                    <a:pt x="149" y="24"/>
                    <a:pt x="146" y="24"/>
                    <a:pt x="145" y="26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6" y="44"/>
                    <a:pt x="126" y="47"/>
                    <a:pt x="128" y="48"/>
                  </a:cubicBezTo>
                  <a:cubicBezTo>
                    <a:pt x="129" y="50"/>
                    <a:pt x="132" y="50"/>
                    <a:pt x="133" y="48"/>
                  </a:cubicBezTo>
                  <a:moveTo>
                    <a:pt x="43" y="128"/>
                  </a:moveTo>
                  <a:cubicBezTo>
                    <a:pt x="26" y="145"/>
                    <a:pt x="26" y="145"/>
                    <a:pt x="26" y="145"/>
                  </a:cubicBezTo>
                  <a:cubicBezTo>
                    <a:pt x="24" y="146"/>
                    <a:pt x="24" y="149"/>
                    <a:pt x="26" y="150"/>
                  </a:cubicBezTo>
                  <a:cubicBezTo>
                    <a:pt x="27" y="152"/>
                    <a:pt x="30" y="152"/>
                    <a:pt x="31" y="150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50" y="132"/>
                    <a:pt x="50" y="129"/>
                    <a:pt x="48" y="128"/>
                  </a:cubicBezTo>
                  <a:cubicBezTo>
                    <a:pt x="47" y="126"/>
                    <a:pt x="44" y="126"/>
                    <a:pt x="43" y="128"/>
                  </a:cubicBezTo>
                  <a:moveTo>
                    <a:pt x="172" y="84"/>
                  </a:moveTo>
                  <a:cubicBezTo>
                    <a:pt x="148" y="84"/>
                    <a:pt x="148" y="84"/>
                    <a:pt x="148" y="84"/>
                  </a:cubicBezTo>
                  <a:cubicBezTo>
                    <a:pt x="146" y="84"/>
                    <a:pt x="144" y="86"/>
                    <a:pt x="144" y="88"/>
                  </a:cubicBezTo>
                  <a:cubicBezTo>
                    <a:pt x="144" y="90"/>
                    <a:pt x="146" y="92"/>
                    <a:pt x="148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4" y="92"/>
                    <a:pt x="176" y="90"/>
                    <a:pt x="176" y="88"/>
                  </a:cubicBezTo>
                  <a:cubicBezTo>
                    <a:pt x="176" y="86"/>
                    <a:pt x="174" y="84"/>
                    <a:pt x="172" y="84"/>
                  </a:cubicBezTo>
                  <a:moveTo>
                    <a:pt x="133" y="128"/>
                  </a:moveTo>
                  <a:cubicBezTo>
                    <a:pt x="132" y="126"/>
                    <a:pt x="129" y="126"/>
                    <a:pt x="128" y="128"/>
                  </a:cubicBezTo>
                  <a:cubicBezTo>
                    <a:pt x="126" y="129"/>
                    <a:pt x="126" y="132"/>
                    <a:pt x="128" y="133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52"/>
                    <a:pt x="149" y="152"/>
                    <a:pt x="150" y="150"/>
                  </a:cubicBezTo>
                  <a:cubicBezTo>
                    <a:pt x="152" y="149"/>
                    <a:pt x="152" y="146"/>
                    <a:pt x="150" y="145"/>
                  </a:cubicBezTo>
                  <a:lnTo>
                    <a:pt x="133" y="128"/>
                  </a:lnTo>
                  <a:close/>
                  <a:moveTo>
                    <a:pt x="88" y="40"/>
                  </a:moveTo>
                  <a:cubicBezTo>
                    <a:pt x="61" y="40"/>
                    <a:pt x="40" y="61"/>
                    <a:pt x="40" y="88"/>
                  </a:cubicBezTo>
                  <a:cubicBezTo>
                    <a:pt x="40" y="115"/>
                    <a:pt x="61" y="136"/>
                    <a:pt x="88" y="136"/>
                  </a:cubicBezTo>
                  <a:cubicBezTo>
                    <a:pt x="115" y="136"/>
                    <a:pt x="136" y="115"/>
                    <a:pt x="136" y="88"/>
                  </a:cubicBezTo>
                  <a:cubicBezTo>
                    <a:pt x="136" y="61"/>
                    <a:pt x="115" y="40"/>
                    <a:pt x="88" y="40"/>
                  </a:cubicBezTo>
                  <a:moveTo>
                    <a:pt x="88" y="128"/>
                  </a:moveTo>
                  <a:cubicBezTo>
                    <a:pt x="66" y="128"/>
                    <a:pt x="48" y="110"/>
                    <a:pt x="48" y="88"/>
                  </a:cubicBezTo>
                  <a:cubicBezTo>
                    <a:pt x="48" y="66"/>
                    <a:pt x="66" y="48"/>
                    <a:pt x="88" y="48"/>
                  </a:cubicBezTo>
                  <a:cubicBezTo>
                    <a:pt x="110" y="48"/>
                    <a:pt x="128" y="66"/>
                    <a:pt x="128" y="88"/>
                  </a:cubicBezTo>
                  <a:cubicBezTo>
                    <a:pt x="128" y="110"/>
                    <a:pt x="110" y="128"/>
                    <a:pt x="88" y="128"/>
                  </a:cubicBezTo>
                  <a:moveTo>
                    <a:pt x="88" y="144"/>
                  </a:moveTo>
                  <a:cubicBezTo>
                    <a:pt x="86" y="144"/>
                    <a:pt x="84" y="146"/>
                    <a:pt x="84" y="148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4" y="174"/>
                    <a:pt x="86" y="176"/>
                    <a:pt x="88" y="176"/>
                  </a:cubicBezTo>
                  <a:cubicBezTo>
                    <a:pt x="90" y="176"/>
                    <a:pt x="92" y="174"/>
                    <a:pt x="92" y="172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6"/>
                    <a:pt x="90" y="144"/>
                    <a:pt x="88" y="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24" name="Google Shape;624;p39"/>
            <p:cNvSpPr txBox="1"/>
            <p:nvPr/>
          </p:nvSpPr>
          <p:spPr>
            <a:xfrm>
              <a:off x="8584818" y="5094523"/>
              <a:ext cx="4525200" cy="22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Char char="✔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Creación de nuevas plataformas</a:t>
              </a:r>
              <a:endParaRPr/>
            </a:p>
            <a:p>
              <a:pPr indent="-214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214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Char char="✔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Competencia entre clientes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214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None/>
              </a:pPr>
              <a:r>
                <a:t/>
              </a:r>
              <a:endParaRPr b="0" sz="200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Noto Sans Symbols"/>
                <a:buChar char="✔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Crecimiento de distribuidoras</a:t>
              </a:r>
              <a:endParaRPr/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4882625" y="2992275"/>
            <a:ext cx="4026000" cy="4200825"/>
            <a:chOff x="4882625" y="2992275"/>
            <a:chExt cx="4026000" cy="4200825"/>
          </a:xfrm>
        </p:grpSpPr>
        <p:sp>
          <p:nvSpPr>
            <p:cNvPr id="626" name="Google Shape;626;p39"/>
            <p:cNvSpPr txBox="1"/>
            <p:nvPr/>
          </p:nvSpPr>
          <p:spPr>
            <a:xfrm>
              <a:off x="4882625" y="3765388"/>
              <a:ext cx="3640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566C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AMENAZA</a:t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882625" y="2992275"/>
              <a:ext cx="628650" cy="628650"/>
            </a:xfrm>
            <a:custGeom>
              <a:rect b="b" l="l" r="r" t="t"/>
              <a:pathLst>
                <a:path extrusionOk="0" h="176" w="176">
                  <a:moveTo>
                    <a:pt x="96" y="124"/>
                  </a:moveTo>
                  <a:cubicBezTo>
                    <a:pt x="96" y="122"/>
                    <a:pt x="94" y="120"/>
                    <a:pt x="92" y="120"/>
                  </a:cubicBezTo>
                  <a:cubicBezTo>
                    <a:pt x="91" y="120"/>
                    <a:pt x="90" y="120"/>
                    <a:pt x="89" y="121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4" y="146"/>
                    <a:pt x="64" y="147"/>
                    <a:pt x="64" y="148"/>
                  </a:cubicBezTo>
                  <a:cubicBezTo>
                    <a:pt x="64" y="150"/>
                    <a:pt x="66" y="152"/>
                    <a:pt x="68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65" y="169"/>
                    <a:pt x="65" y="169"/>
                    <a:pt x="65" y="169"/>
                  </a:cubicBezTo>
                  <a:cubicBezTo>
                    <a:pt x="64" y="170"/>
                    <a:pt x="64" y="171"/>
                    <a:pt x="64" y="172"/>
                  </a:cubicBezTo>
                  <a:cubicBezTo>
                    <a:pt x="64" y="174"/>
                    <a:pt x="66" y="176"/>
                    <a:pt x="68" y="176"/>
                  </a:cubicBezTo>
                  <a:cubicBezTo>
                    <a:pt x="69" y="176"/>
                    <a:pt x="70" y="176"/>
                    <a:pt x="71" y="175"/>
                  </a:cubicBezTo>
                  <a:cubicBezTo>
                    <a:pt x="95" y="151"/>
                    <a:pt x="95" y="151"/>
                    <a:pt x="95" y="151"/>
                  </a:cubicBezTo>
                  <a:cubicBezTo>
                    <a:pt x="96" y="150"/>
                    <a:pt x="96" y="149"/>
                    <a:pt x="96" y="148"/>
                  </a:cubicBezTo>
                  <a:cubicBezTo>
                    <a:pt x="96" y="146"/>
                    <a:pt x="94" y="144"/>
                    <a:pt x="92" y="144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95" y="127"/>
                    <a:pt x="95" y="127"/>
                    <a:pt x="95" y="127"/>
                  </a:cubicBezTo>
                  <a:cubicBezTo>
                    <a:pt x="96" y="126"/>
                    <a:pt x="96" y="125"/>
                    <a:pt x="96" y="124"/>
                  </a:cubicBezTo>
                  <a:moveTo>
                    <a:pt x="52" y="128"/>
                  </a:moveTo>
                  <a:cubicBezTo>
                    <a:pt x="51" y="128"/>
                    <a:pt x="50" y="128"/>
                    <a:pt x="49" y="129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4"/>
                    <a:pt x="24" y="155"/>
                    <a:pt x="24" y="156"/>
                  </a:cubicBezTo>
                  <a:cubicBezTo>
                    <a:pt x="24" y="158"/>
                    <a:pt x="26" y="160"/>
                    <a:pt x="28" y="160"/>
                  </a:cubicBezTo>
                  <a:cubicBezTo>
                    <a:pt x="29" y="160"/>
                    <a:pt x="30" y="160"/>
                    <a:pt x="31" y="15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6" y="134"/>
                    <a:pt x="56" y="133"/>
                    <a:pt x="56" y="132"/>
                  </a:cubicBezTo>
                  <a:cubicBezTo>
                    <a:pt x="56" y="130"/>
                    <a:pt x="54" y="128"/>
                    <a:pt x="52" y="128"/>
                  </a:cubicBezTo>
                  <a:moveTo>
                    <a:pt x="152" y="41"/>
                  </a:moveTo>
                  <a:cubicBezTo>
                    <a:pt x="152" y="41"/>
                    <a:pt x="152" y="40"/>
                    <a:pt x="152" y="40"/>
                  </a:cubicBezTo>
                  <a:cubicBezTo>
                    <a:pt x="152" y="27"/>
                    <a:pt x="141" y="16"/>
                    <a:pt x="128" y="16"/>
                  </a:cubicBezTo>
                  <a:cubicBezTo>
                    <a:pt x="122" y="16"/>
                    <a:pt x="116" y="18"/>
                    <a:pt x="112" y="22"/>
                  </a:cubicBezTo>
                  <a:cubicBezTo>
                    <a:pt x="104" y="9"/>
                    <a:pt x="89" y="0"/>
                    <a:pt x="72" y="0"/>
                  </a:cubicBezTo>
                  <a:cubicBezTo>
                    <a:pt x="48" y="0"/>
                    <a:pt x="28" y="18"/>
                    <a:pt x="25" y="41"/>
                  </a:cubicBezTo>
                  <a:cubicBezTo>
                    <a:pt x="10" y="44"/>
                    <a:pt x="0" y="57"/>
                    <a:pt x="0" y="72"/>
                  </a:cubicBezTo>
                  <a:cubicBezTo>
                    <a:pt x="0" y="90"/>
                    <a:pt x="14" y="104"/>
                    <a:pt x="32" y="104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62" y="104"/>
                    <a:pt x="176" y="90"/>
                    <a:pt x="176" y="72"/>
                  </a:cubicBezTo>
                  <a:cubicBezTo>
                    <a:pt x="176" y="57"/>
                    <a:pt x="166" y="45"/>
                    <a:pt x="152" y="41"/>
                  </a:cubicBezTo>
                  <a:moveTo>
                    <a:pt x="144" y="96"/>
                  </a:moveTo>
                  <a:cubicBezTo>
                    <a:pt x="32" y="96"/>
                    <a:pt x="32" y="96"/>
                    <a:pt x="32" y="96"/>
                  </a:cubicBezTo>
                  <a:cubicBezTo>
                    <a:pt x="19" y="96"/>
                    <a:pt x="8" y="85"/>
                    <a:pt x="8" y="72"/>
                  </a:cubicBezTo>
                  <a:cubicBezTo>
                    <a:pt x="8" y="61"/>
                    <a:pt x="16" y="51"/>
                    <a:pt x="26" y="49"/>
                  </a:cubicBezTo>
                  <a:cubicBezTo>
                    <a:pt x="30" y="48"/>
                    <a:pt x="32" y="45"/>
                    <a:pt x="32" y="42"/>
                  </a:cubicBezTo>
                  <a:cubicBezTo>
                    <a:pt x="35" y="23"/>
                    <a:pt x="52" y="8"/>
                    <a:pt x="72" y="8"/>
                  </a:cubicBezTo>
                  <a:cubicBezTo>
                    <a:pt x="86" y="8"/>
                    <a:pt x="94" y="11"/>
                    <a:pt x="102" y="22"/>
                  </a:cubicBezTo>
                  <a:cubicBezTo>
                    <a:pt x="103" y="24"/>
                    <a:pt x="109" y="30"/>
                    <a:pt x="111" y="30"/>
                  </a:cubicBezTo>
                  <a:cubicBezTo>
                    <a:pt x="111" y="30"/>
                    <a:pt x="112" y="30"/>
                    <a:pt x="112" y="30"/>
                  </a:cubicBezTo>
                  <a:cubicBezTo>
                    <a:pt x="114" y="30"/>
                    <a:pt x="116" y="29"/>
                    <a:pt x="117" y="28"/>
                  </a:cubicBezTo>
                  <a:cubicBezTo>
                    <a:pt x="120" y="25"/>
                    <a:pt x="124" y="24"/>
                    <a:pt x="128" y="24"/>
                  </a:cubicBezTo>
                  <a:cubicBezTo>
                    <a:pt x="137" y="24"/>
                    <a:pt x="144" y="31"/>
                    <a:pt x="144" y="40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4" y="44"/>
                    <a:pt x="146" y="48"/>
                    <a:pt x="150" y="49"/>
                  </a:cubicBezTo>
                  <a:cubicBezTo>
                    <a:pt x="161" y="52"/>
                    <a:pt x="168" y="61"/>
                    <a:pt x="168" y="72"/>
                  </a:cubicBezTo>
                  <a:cubicBezTo>
                    <a:pt x="168" y="85"/>
                    <a:pt x="157" y="96"/>
                    <a:pt x="144" y="96"/>
                  </a:cubicBezTo>
                  <a:moveTo>
                    <a:pt x="136" y="128"/>
                  </a:moveTo>
                  <a:cubicBezTo>
                    <a:pt x="135" y="128"/>
                    <a:pt x="134" y="128"/>
                    <a:pt x="133" y="129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8" y="154"/>
                    <a:pt x="108" y="155"/>
                    <a:pt x="108" y="156"/>
                  </a:cubicBezTo>
                  <a:cubicBezTo>
                    <a:pt x="108" y="158"/>
                    <a:pt x="110" y="160"/>
                    <a:pt x="112" y="160"/>
                  </a:cubicBezTo>
                  <a:cubicBezTo>
                    <a:pt x="113" y="160"/>
                    <a:pt x="114" y="160"/>
                    <a:pt x="115" y="159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40" y="134"/>
                    <a:pt x="140" y="133"/>
                    <a:pt x="140" y="132"/>
                  </a:cubicBezTo>
                  <a:cubicBezTo>
                    <a:pt x="140" y="130"/>
                    <a:pt x="138" y="128"/>
                    <a:pt x="136" y="12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28" name="Google Shape;628;p39"/>
            <p:cNvSpPr txBox="1"/>
            <p:nvPr/>
          </p:nvSpPr>
          <p:spPr>
            <a:xfrm>
              <a:off x="4882625" y="4730400"/>
              <a:ext cx="40260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Char char="o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Branding negativo hacia la IA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214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None/>
              </a:pPr>
              <a:r>
                <a:t/>
              </a:r>
              <a:endParaRPr b="0" sz="200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Char char="o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Face-value de los clientes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214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None/>
              </a:pPr>
              <a:r>
                <a:t/>
              </a:r>
              <a:endParaRPr b="0" sz="200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41312" lvl="0" marL="341312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ourier New"/>
                <a:buChar char="o"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Coste reputacional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39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non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non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 u="non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 u="non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40"/>
          <p:cNvGrpSpPr/>
          <p:nvPr/>
        </p:nvGrpSpPr>
        <p:grpSpPr>
          <a:xfrm>
            <a:off x="2384125" y="1427163"/>
            <a:ext cx="15691325" cy="1752600"/>
            <a:chOff x="2384125" y="1427163"/>
            <a:chExt cx="15691325" cy="1752600"/>
          </a:xfrm>
        </p:grpSpPr>
        <p:sp>
          <p:nvSpPr>
            <p:cNvPr id="635" name="Google Shape;635;p40"/>
            <p:cNvSpPr txBox="1"/>
            <p:nvPr/>
          </p:nvSpPr>
          <p:spPr>
            <a:xfrm>
              <a:off x="8161350" y="1761775"/>
              <a:ext cx="99141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00566C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Investigación y Ampliación del desarrollo</a:t>
              </a:r>
              <a:endParaRPr sz="36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Text Similarity, Topic Modeling, NNN, …</a:t>
              </a:r>
              <a:endParaRPr sz="3600"/>
            </a:p>
          </p:txBody>
        </p:sp>
        <p:cxnSp>
          <p:nvCxnSpPr>
            <p:cNvPr id="636" name="Google Shape;636;p40"/>
            <p:cNvCxnSpPr/>
            <p:nvPr/>
          </p:nvCxnSpPr>
          <p:spPr>
            <a:xfrm>
              <a:off x="7627938" y="1427163"/>
              <a:ext cx="0" cy="1752600"/>
            </a:xfrm>
            <a:prstGeom prst="straightConnector1">
              <a:avLst/>
            </a:prstGeom>
            <a:noFill/>
            <a:ln cap="sq" cmpd="sng" w="25400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</p:spPr>
        </p:cxnSp>
        <p:sp>
          <p:nvSpPr>
            <p:cNvPr id="637" name="Google Shape;637;p40"/>
            <p:cNvSpPr txBox="1"/>
            <p:nvPr/>
          </p:nvSpPr>
          <p:spPr>
            <a:xfrm>
              <a:off x="2384125" y="1519250"/>
              <a:ext cx="5243700" cy="15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500">
                  <a:solidFill>
                    <a:schemeClr val="accen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LÍNEA</a:t>
              </a:r>
              <a:r>
                <a:rPr b="1" lang="en-US" sz="9500">
                  <a:solidFill>
                    <a:schemeClr val="accen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 1</a:t>
              </a:r>
              <a:endParaRPr/>
            </a:p>
          </p:txBody>
        </p:sp>
      </p:grpSp>
      <p:grpSp>
        <p:nvGrpSpPr>
          <p:cNvPr id="638" name="Google Shape;638;p40"/>
          <p:cNvGrpSpPr/>
          <p:nvPr/>
        </p:nvGrpSpPr>
        <p:grpSpPr>
          <a:xfrm>
            <a:off x="2384125" y="3897313"/>
            <a:ext cx="11314025" cy="1752600"/>
            <a:chOff x="2384125" y="3897313"/>
            <a:chExt cx="11314025" cy="1752600"/>
          </a:xfrm>
        </p:grpSpPr>
        <p:sp>
          <p:nvSpPr>
            <p:cNvPr id="639" name="Google Shape;639;p40"/>
            <p:cNvSpPr txBox="1"/>
            <p:nvPr/>
          </p:nvSpPr>
          <p:spPr>
            <a:xfrm>
              <a:off x="8161350" y="4173325"/>
              <a:ext cx="55368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Creación del Prototipo</a:t>
              </a:r>
              <a:endParaRPr sz="3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Posible demo para MVP</a:t>
              </a:r>
              <a:endParaRPr sz="36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cxnSp>
          <p:nvCxnSpPr>
            <p:cNvPr id="640" name="Google Shape;640;p40"/>
            <p:cNvCxnSpPr/>
            <p:nvPr/>
          </p:nvCxnSpPr>
          <p:spPr>
            <a:xfrm>
              <a:off x="7627938" y="3897313"/>
              <a:ext cx="0" cy="1752600"/>
            </a:xfrm>
            <a:prstGeom prst="straightConnector1">
              <a:avLst/>
            </a:prstGeom>
            <a:noFill/>
            <a:ln cap="sq" cmpd="sng" w="25400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</p:spPr>
        </p:cxnSp>
        <p:sp>
          <p:nvSpPr>
            <p:cNvPr id="641" name="Google Shape;641;p40"/>
            <p:cNvSpPr txBox="1"/>
            <p:nvPr/>
          </p:nvSpPr>
          <p:spPr>
            <a:xfrm>
              <a:off x="2384125" y="3987800"/>
              <a:ext cx="5243700" cy="15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500">
                  <a:solidFill>
                    <a:schemeClr val="accen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LÍNEA</a:t>
              </a:r>
              <a:r>
                <a:rPr b="1" lang="en-US" sz="9500">
                  <a:solidFill>
                    <a:schemeClr val="accen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 2</a:t>
              </a:r>
              <a:endParaRPr/>
            </a:p>
          </p:txBody>
        </p:sp>
      </p:grpSp>
      <p:grpSp>
        <p:nvGrpSpPr>
          <p:cNvPr id="642" name="Google Shape;642;p40"/>
          <p:cNvGrpSpPr/>
          <p:nvPr/>
        </p:nvGrpSpPr>
        <p:grpSpPr>
          <a:xfrm>
            <a:off x="2384125" y="6365875"/>
            <a:ext cx="14577125" cy="1752600"/>
            <a:chOff x="2384125" y="6365875"/>
            <a:chExt cx="14577125" cy="1752600"/>
          </a:xfrm>
        </p:grpSpPr>
        <p:sp>
          <p:nvSpPr>
            <p:cNvPr id="643" name="Google Shape;643;p40"/>
            <p:cNvSpPr txBox="1"/>
            <p:nvPr/>
          </p:nvSpPr>
          <p:spPr>
            <a:xfrm>
              <a:off x="8161350" y="6584875"/>
              <a:ext cx="8799900" cy="13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5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Comunicación con Potenciales Clientes</a:t>
              </a:r>
              <a:endParaRPr sz="3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Buscar inversores para el producto </a:t>
              </a:r>
              <a:endParaRPr sz="36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cxnSp>
          <p:nvCxnSpPr>
            <p:cNvPr id="644" name="Google Shape;644;p40"/>
            <p:cNvCxnSpPr/>
            <p:nvPr/>
          </p:nvCxnSpPr>
          <p:spPr>
            <a:xfrm>
              <a:off x="7627938" y="6365875"/>
              <a:ext cx="0" cy="1752600"/>
            </a:xfrm>
            <a:prstGeom prst="straightConnector1">
              <a:avLst/>
            </a:prstGeom>
            <a:noFill/>
            <a:ln cap="sq" cmpd="sng" w="25400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</p:spPr>
        </p:cxnSp>
        <p:sp>
          <p:nvSpPr>
            <p:cNvPr id="645" name="Google Shape;645;p40"/>
            <p:cNvSpPr txBox="1"/>
            <p:nvPr/>
          </p:nvSpPr>
          <p:spPr>
            <a:xfrm>
              <a:off x="2384125" y="6457950"/>
              <a:ext cx="5243700" cy="15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500">
                  <a:solidFill>
                    <a:schemeClr val="accen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LÍNEA</a:t>
              </a:r>
              <a:r>
                <a:rPr b="1" lang="en-US" sz="9500">
                  <a:solidFill>
                    <a:schemeClr val="accent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 3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1"/>
          <p:cNvSpPr txBox="1"/>
          <p:nvPr>
            <p:ph type="title"/>
          </p:nvPr>
        </p:nvSpPr>
        <p:spPr>
          <a:xfrm>
            <a:off x="876300" y="571500"/>
            <a:ext cx="5448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Reflexión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66C"/>
                </a:solidFill>
              </a:rPr>
              <a:t>Cita</a:t>
            </a:r>
            <a:endParaRPr>
              <a:solidFill>
                <a:srgbClr val="00566C"/>
              </a:solidFill>
            </a:endParaRPr>
          </a:p>
        </p:txBody>
      </p:sp>
      <p:sp>
        <p:nvSpPr>
          <p:cNvPr id="651" name="Google Shape;651;p41"/>
          <p:cNvSpPr txBox="1"/>
          <p:nvPr/>
        </p:nvSpPr>
        <p:spPr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652" name="Google Shape;652;p41"/>
          <p:cNvGrpSpPr/>
          <p:nvPr/>
        </p:nvGrpSpPr>
        <p:grpSpPr>
          <a:xfrm>
            <a:off x="6706475" y="2945500"/>
            <a:ext cx="11204000" cy="5248350"/>
            <a:chOff x="6706475" y="2945500"/>
            <a:chExt cx="11204000" cy="5248350"/>
          </a:xfrm>
        </p:grpSpPr>
        <p:sp>
          <p:nvSpPr>
            <p:cNvPr id="653" name="Google Shape;653;p41"/>
            <p:cNvSpPr txBox="1"/>
            <p:nvPr/>
          </p:nvSpPr>
          <p:spPr>
            <a:xfrm>
              <a:off x="6706475" y="3283750"/>
              <a:ext cx="11164200" cy="49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219BC3"/>
                  </a:solidFill>
                  <a:latin typeface="Libre Franklin Black"/>
                  <a:ea typeface="Libre Franklin Black"/>
                  <a:cs typeface="Libre Franklin Black"/>
                  <a:sym typeface="Libre Franklin Black"/>
                </a:rPr>
                <a:t>“</a:t>
              </a:r>
              <a:r>
                <a:rPr i="1" lang="en-US" sz="4500">
                  <a:solidFill>
                    <a:srgbClr val="219BC3"/>
                  </a:solidFill>
                  <a:latin typeface="Libre Franklin Black"/>
                  <a:ea typeface="Libre Franklin Black"/>
                  <a:cs typeface="Libre Franklin Black"/>
                  <a:sym typeface="Libre Franklin Black"/>
                </a:rPr>
                <a:t>El anime no es solo una forma de entretenimiento, es una ventana a universos llenos de posibilidades que inspiran a generaciones”</a:t>
              </a:r>
              <a:endParaRPr i="1" sz="4500">
                <a:latin typeface="Libre Franklin Black"/>
                <a:ea typeface="Libre Franklin Black"/>
                <a:cs typeface="Libre Franklin Black"/>
                <a:sym typeface="Libre Franklin Black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500">
                  <a:solidFill>
                    <a:srgbClr val="00566C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(Masashi Kishimoto, creador de Naruto)</a:t>
              </a:r>
              <a:r>
                <a:rPr b="1" lang="en-US" sz="4500">
                  <a:solidFill>
                    <a:schemeClr val="accen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</a:t>
              </a:r>
              <a:endParaRPr sz="4500">
                <a:latin typeface="Libre Franklin Black"/>
                <a:ea typeface="Libre Franklin Black"/>
                <a:cs typeface="Libre Franklin Black"/>
                <a:sym typeface="Libre Franklin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800">
                <a:solidFill>
                  <a:schemeClr val="accent1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endParaRPr>
            </a:p>
          </p:txBody>
        </p:sp>
        <p:grpSp>
          <p:nvGrpSpPr>
            <p:cNvPr id="654" name="Google Shape;654;p41"/>
            <p:cNvGrpSpPr/>
            <p:nvPr/>
          </p:nvGrpSpPr>
          <p:grpSpPr>
            <a:xfrm>
              <a:off x="7101988" y="2945500"/>
              <a:ext cx="685800" cy="685800"/>
              <a:chOff x="6324600" y="4114799"/>
              <a:chExt cx="685800" cy="685800"/>
            </a:xfrm>
          </p:grpSpPr>
          <p:cxnSp>
            <p:nvCxnSpPr>
              <p:cNvPr id="655" name="Google Shape;655;p41"/>
              <p:cNvCxnSpPr/>
              <p:nvPr/>
            </p:nvCxnSpPr>
            <p:spPr>
              <a:xfrm rot="10800000">
                <a:off x="6324600" y="4114799"/>
                <a:ext cx="0" cy="68580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656" name="Google Shape;656;p41"/>
              <p:cNvCxnSpPr/>
              <p:nvPr/>
            </p:nvCxnSpPr>
            <p:spPr>
              <a:xfrm>
                <a:off x="6324600" y="4114799"/>
                <a:ext cx="685800" cy="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657" name="Google Shape;657;p41"/>
            <p:cNvGrpSpPr/>
            <p:nvPr/>
          </p:nvGrpSpPr>
          <p:grpSpPr>
            <a:xfrm rot="10800000">
              <a:off x="17224675" y="6525050"/>
              <a:ext cx="685800" cy="685800"/>
              <a:chOff x="6324600" y="4114799"/>
              <a:chExt cx="685800" cy="685800"/>
            </a:xfrm>
          </p:grpSpPr>
          <p:cxnSp>
            <p:nvCxnSpPr>
              <p:cNvPr id="658" name="Google Shape;658;p41"/>
              <p:cNvCxnSpPr/>
              <p:nvPr/>
            </p:nvCxnSpPr>
            <p:spPr>
              <a:xfrm rot="10800000">
                <a:off x="6324600" y="4114799"/>
                <a:ext cx="0" cy="68580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41"/>
              <p:cNvCxnSpPr/>
              <p:nvPr/>
            </p:nvCxnSpPr>
            <p:spPr>
              <a:xfrm>
                <a:off x="6324600" y="4114799"/>
                <a:ext cx="685800" cy="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  <p:pic>
        <p:nvPicPr>
          <p:cNvPr id="660" name="Google Shape;6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383" y="2945500"/>
            <a:ext cx="4926150" cy="49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42"/>
          <p:cNvGrpSpPr/>
          <p:nvPr/>
        </p:nvGrpSpPr>
        <p:grpSpPr>
          <a:xfrm>
            <a:off x="3363750" y="3343425"/>
            <a:ext cx="11560500" cy="3620025"/>
            <a:chOff x="3363750" y="3343425"/>
            <a:chExt cx="11560500" cy="3620025"/>
          </a:xfrm>
        </p:grpSpPr>
        <p:sp>
          <p:nvSpPr>
            <p:cNvPr id="666" name="Google Shape;666;p42"/>
            <p:cNvSpPr txBox="1"/>
            <p:nvPr/>
          </p:nvSpPr>
          <p:spPr>
            <a:xfrm>
              <a:off x="3363750" y="3573450"/>
              <a:ext cx="11560500" cy="31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600">
                  <a:solidFill>
                    <a:schemeClr val="accen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Muchas gracias por su atención</a:t>
              </a:r>
              <a:endParaRPr b="1" sz="66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600">
                  <a:solidFill>
                    <a:srgbClr val="00566C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¿Alguna pregunta?</a:t>
              </a:r>
              <a:endParaRPr>
                <a:solidFill>
                  <a:srgbClr val="00566C"/>
                </a:solidFill>
              </a:endParaRPr>
            </a:p>
          </p:txBody>
        </p:sp>
        <p:grpSp>
          <p:nvGrpSpPr>
            <p:cNvPr id="667" name="Google Shape;667;p42"/>
            <p:cNvGrpSpPr/>
            <p:nvPr/>
          </p:nvGrpSpPr>
          <p:grpSpPr>
            <a:xfrm>
              <a:off x="4117363" y="3343425"/>
              <a:ext cx="685800" cy="685800"/>
              <a:chOff x="6324600" y="4114799"/>
              <a:chExt cx="685800" cy="685800"/>
            </a:xfrm>
          </p:grpSpPr>
          <p:cxnSp>
            <p:nvCxnSpPr>
              <p:cNvPr id="668" name="Google Shape;668;p42"/>
              <p:cNvCxnSpPr/>
              <p:nvPr/>
            </p:nvCxnSpPr>
            <p:spPr>
              <a:xfrm rot="10800000">
                <a:off x="6324600" y="4114799"/>
                <a:ext cx="0" cy="68580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669" name="Google Shape;669;p42"/>
              <p:cNvCxnSpPr/>
              <p:nvPr/>
            </p:nvCxnSpPr>
            <p:spPr>
              <a:xfrm>
                <a:off x="6324600" y="4114799"/>
                <a:ext cx="685800" cy="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670" name="Google Shape;670;p42"/>
            <p:cNvGrpSpPr/>
            <p:nvPr/>
          </p:nvGrpSpPr>
          <p:grpSpPr>
            <a:xfrm rot="10800000">
              <a:off x="13204875" y="6277650"/>
              <a:ext cx="685800" cy="685800"/>
              <a:chOff x="6324600" y="4114799"/>
              <a:chExt cx="685800" cy="685800"/>
            </a:xfrm>
          </p:grpSpPr>
          <p:cxnSp>
            <p:nvCxnSpPr>
              <p:cNvPr id="671" name="Google Shape;671;p42"/>
              <p:cNvCxnSpPr/>
              <p:nvPr/>
            </p:nvCxnSpPr>
            <p:spPr>
              <a:xfrm rot="10800000">
                <a:off x="6324600" y="4114799"/>
                <a:ext cx="0" cy="68580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672" name="Google Shape;672;p42"/>
              <p:cNvCxnSpPr/>
              <p:nvPr/>
            </p:nvCxnSpPr>
            <p:spPr>
              <a:xfrm>
                <a:off x="6324600" y="4114799"/>
                <a:ext cx="685800" cy="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type="title"/>
          </p:nvPr>
        </p:nvSpPr>
        <p:spPr>
          <a:xfrm>
            <a:off x="876300" y="571500"/>
            <a:ext cx="15870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Introducción </a:t>
            </a:r>
            <a:br>
              <a:rPr lang="en-US"/>
            </a:br>
            <a:r>
              <a:rPr lang="en-US">
                <a:solidFill>
                  <a:schemeClr val="accent5"/>
                </a:solidFill>
              </a:rPr>
              <a:t>Identidad otaku como target comercial</a:t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2286000" y="4302125"/>
            <a:ext cx="137160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2286000" y="2370138"/>
            <a:ext cx="15087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Ensanchamiento </a:t>
            </a: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demográfico</a:t>
            </a:r>
            <a:r>
              <a:rPr b="0" i="0" lang="en-US" sz="3600" u="none" cap="none" strike="noStrike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El público es cada vez más amplio y diverso</a:t>
            </a:r>
            <a:endParaRPr b="0" i="0" sz="24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i="0" sz="27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2286000" y="7597638"/>
            <a:ext cx="15087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Problema ontológico</a:t>
            </a:r>
            <a:r>
              <a:rPr b="0" i="0" lang="en-US" sz="3600" u="none" cap="none" strike="noStrike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Tipología precisa para clasificar recogiendo nuevos matices</a:t>
            </a:r>
            <a:endParaRPr b="0" i="0" sz="24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94" name="Google Shape;9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325" y="3367400"/>
            <a:ext cx="5538474" cy="369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7375" y="4302131"/>
            <a:ext cx="4559525" cy="22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>
            <a:off x="876300" y="571500"/>
            <a:ext cx="15870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Introducción</a:t>
            </a:r>
            <a:br>
              <a:rPr lang="en-US"/>
            </a:br>
            <a:r>
              <a:rPr lang="en-US">
                <a:solidFill>
                  <a:schemeClr val="accent5"/>
                </a:solidFill>
              </a:rPr>
              <a:t>Cambio en los patrones de consumo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2057400" y="2141538"/>
            <a:ext cx="15087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</a:t>
            </a: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istribuidoras nacionales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Costes en localización al mercado europeo</a:t>
            </a:r>
            <a:endParaRPr b="0" i="0" sz="24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i="0" sz="27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2057400" y="7566438"/>
            <a:ext cx="15087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Parametrización del impacto</a:t>
            </a: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Aparente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é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xito de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series populares</a:t>
            </a:r>
            <a:endParaRPr b="0" i="0" sz="24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04" name="Google Shape;10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875" y="2951825"/>
            <a:ext cx="3846278" cy="4316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OS DEL MANGA" id="105" name="Google Shape;10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903" y="2951825"/>
            <a:ext cx="7676396" cy="431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2"/>
          <p:cNvCxnSpPr/>
          <p:nvPr/>
        </p:nvCxnSpPr>
        <p:spPr>
          <a:xfrm>
            <a:off x="11611750" y="2850175"/>
            <a:ext cx="4451400" cy="460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2"/>
          <p:cNvCxnSpPr/>
          <p:nvPr/>
        </p:nvCxnSpPr>
        <p:spPr>
          <a:xfrm flipH="1">
            <a:off x="11845925" y="2740350"/>
            <a:ext cx="4621800" cy="4494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type="title"/>
          </p:nvPr>
        </p:nvSpPr>
        <p:spPr>
          <a:xfrm>
            <a:off x="876300" y="571500"/>
            <a:ext cx="158709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Introducción</a:t>
            </a:r>
            <a:br>
              <a:rPr lang="en-US"/>
            </a:br>
            <a:r>
              <a:rPr lang="en-US">
                <a:solidFill>
                  <a:schemeClr val="accent5"/>
                </a:solidFill>
              </a:rPr>
              <a:t>Necesidad de mercado</a:t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2286000" y="2093263"/>
            <a:ext cx="15087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Problema de reach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Llegar a nuevo público objetivo</a:t>
            </a:r>
            <a:endParaRPr b="0" i="0" sz="24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4" name="Google Shape;114;p13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i="0" lang="en-US" sz="27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i="0" sz="27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2374500" y="7136876"/>
            <a:ext cx="15087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Problema de engagement</a:t>
            </a:r>
            <a:r>
              <a:rPr b="0" i="0" lang="en-US" sz="3600" u="none" cap="none" strike="noStrike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– </a:t>
            </a:r>
            <a:r>
              <a:rPr lang="en-US" sz="24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Mantener la atención del público objetivo</a:t>
            </a:r>
            <a:endParaRPr b="0" i="0" sz="2400" u="none" cap="none" strike="noStrike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16" name="Google Shape;11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3824150"/>
            <a:ext cx="3717876" cy="20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3502" y="3658250"/>
            <a:ext cx="4029023" cy="24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2520" y="3220638"/>
            <a:ext cx="3122712" cy="312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4650" y="3661100"/>
            <a:ext cx="4294901" cy="24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/>
          <p:nvPr>
            <p:ph type="title"/>
          </p:nvPr>
        </p:nvSpPr>
        <p:spPr>
          <a:xfrm>
            <a:off x="876300" y="571500"/>
            <a:ext cx="5448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Contexto Histórico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Línea Temporal 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1089025" y="5580063"/>
            <a:ext cx="382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19BC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Origen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687513" y="6319838"/>
            <a:ext cx="2624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</a:t>
            </a: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Formato 	Episódico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Derechos</a:t>
            </a:r>
            <a:b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      Imagen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Público</a:t>
            </a:r>
            <a:b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Infantil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645261" y="2802713"/>
            <a:ext cx="16997467" cy="1857444"/>
            <a:chOff x="645261" y="2802713"/>
            <a:chExt cx="16997467" cy="1857444"/>
          </a:xfrm>
        </p:grpSpPr>
        <p:cxnSp>
          <p:nvCxnSpPr>
            <p:cNvPr id="128" name="Google Shape;128;p14"/>
            <p:cNvCxnSpPr/>
            <p:nvPr/>
          </p:nvCxnSpPr>
          <p:spPr>
            <a:xfrm rot="10800000">
              <a:off x="1381638" y="4020325"/>
              <a:ext cx="151941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9" name="Google Shape;129;p14"/>
            <p:cNvSpPr/>
            <p:nvPr/>
          </p:nvSpPr>
          <p:spPr>
            <a:xfrm rot="10800000">
              <a:off x="2805825" y="37647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0" name="Google Shape;130;p14"/>
            <p:cNvSpPr txBox="1"/>
            <p:nvPr/>
          </p:nvSpPr>
          <p:spPr>
            <a:xfrm>
              <a:off x="2231088" y="2802713"/>
              <a:ext cx="1473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1945</a:t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rot="10800000">
              <a:off x="16210828" y="3228257"/>
              <a:ext cx="1431900" cy="143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645261" y="3228206"/>
              <a:ext cx="1433700" cy="143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 rot="10800000">
              <a:off x="5650625" y="38409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4"/>
            <p:cNvSpPr txBox="1"/>
            <p:nvPr/>
          </p:nvSpPr>
          <p:spPr>
            <a:xfrm>
              <a:off x="4848875" y="2802725"/>
              <a:ext cx="2079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1960-70</a:t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 rot="10800000">
              <a:off x="8989138" y="38409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8111204" y="2802725"/>
              <a:ext cx="2079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1980-90</a:t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10800000">
              <a:off x="11917988" y="3840913"/>
              <a:ext cx="3588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10809949" y="2802725"/>
              <a:ext cx="2624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2000-2010</a:t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10800000">
              <a:off x="14597775" y="38409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13796025" y="2802725"/>
              <a:ext cx="2186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2020-</a:t>
              </a:r>
              <a:endParaRPr/>
            </a:p>
          </p:txBody>
        </p:sp>
      </p:grpSp>
      <p:sp>
        <p:nvSpPr>
          <p:cNvPr id="141" name="Google Shape;141;p14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925" y="3337660"/>
            <a:ext cx="1473300" cy="224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8161338" y="1581150"/>
            <a:ext cx="96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Venta Autor Capítulo (1968)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3,38 Euros</a:t>
            </a:r>
            <a:endParaRPr/>
          </a:p>
        </p:txBody>
      </p:sp>
      <p:cxnSp>
        <p:nvCxnSpPr>
          <p:cNvPr id="148" name="Google Shape;148;p15"/>
          <p:cNvCxnSpPr/>
          <p:nvPr/>
        </p:nvCxnSpPr>
        <p:spPr>
          <a:xfrm>
            <a:off x="7627938" y="1427163"/>
            <a:ext cx="0" cy="1752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49" name="Google Shape;149;p15"/>
          <p:cNvSpPr txBox="1"/>
          <p:nvPr/>
        </p:nvSpPr>
        <p:spPr>
          <a:xfrm>
            <a:off x="2674938" y="1519238"/>
            <a:ext cx="4419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550 </a:t>
            </a: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¥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8161338" y="4049713"/>
            <a:ext cx="96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Producción Real Capítulo (1968)</a:t>
            </a:r>
            <a:endParaRPr b="1" sz="4400">
              <a:solidFill>
                <a:srgbClr val="00566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15,365 Euros</a:t>
            </a:r>
            <a:endParaRPr/>
          </a:p>
        </p:txBody>
      </p:sp>
      <p:cxnSp>
        <p:nvCxnSpPr>
          <p:cNvPr id="151" name="Google Shape;151;p15"/>
          <p:cNvCxnSpPr/>
          <p:nvPr/>
        </p:nvCxnSpPr>
        <p:spPr>
          <a:xfrm>
            <a:off x="7627938" y="3897313"/>
            <a:ext cx="0" cy="1752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52" name="Google Shape;152;p15"/>
          <p:cNvSpPr txBox="1"/>
          <p:nvPr/>
        </p:nvSpPr>
        <p:spPr>
          <a:xfrm>
            <a:off x="2674938" y="3987800"/>
            <a:ext cx="4419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2,5</a:t>
            </a: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 ¥</a:t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8161338" y="6519863"/>
            <a:ext cx="96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566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Net Worth Actual (2021)</a:t>
            </a:r>
            <a:endParaRPr b="1" sz="4400">
              <a:solidFill>
                <a:srgbClr val="00566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18,518,965.38 Euros</a:t>
            </a:r>
            <a:endParaRPr/>
          </a:p>
        </p:txBody>
      </p:sp>
      <p:cxnSp>
        <p:nvCxnSpPr>
          <p:cNvPr id="154" name="Google Shape;154;p15"/>
          <p:cNvCxnSpPr/>
          <p:nvPr/>
        </p:nvCxnSpPr>
        <p:spPr>
          <a:xfrm>
            <a:off x="7627938" y="6365875"/>
            <a:ext cx="0" cy="17526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55" name="Google Shape;155;p15"/>
          <p:cNvSpPr txBox="1"/>
          <p:nvPr/>
        </p:nvSpPr>
        <p:spPr>
          <a:xfrm>
            <a:off x="1234125" y="6456350"/>
            <a:ext cx="61098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0">
                <a:solidFill>
                  <a:schemeClr val="accen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3,13k M ¥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876300" y="571500"/>
            <a:ext cx="5448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Contexto Histórico</a:t>
            </a:r>
            <a:br>
              <a:rPr lang="en-US"/>
            </a:br>
            <a:r>
              <a:rPr lang="en-US">
                <a:solidFill>
                  <a:srgbClr val="00566C"/>
                </a:solidFill>
              </a:rPr>
              <a:t>Línea Temporal II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3933825" y="5580063"/>
            <a:ext cx="382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19BC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Merchandising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4576325" y="6319838"/>
            <a:ext cx="26241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Formato </a:t>
            </a: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Cinematográfico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Juguetes especializados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Público        Dedicado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7272338" y="5580063"/>
            <a:ext cx="382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19BC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Internacional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7872413" y="6319838"/>
            <a:ext cx="2622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Formato</a:t>
            </a: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</a:t>
            </a: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Televisivo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Exportación internacional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Público      Generalista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65" name="Google Shape;165;p16"/>
          <p:cNvGrpSpPr/>
          <p:nvPr/>
        </p:nvGrpSpPr>
        <p:grpSpPr>
          <a:xfrm>
            <a:off x="645261" y="2802713"/>
            <a:ext cx="16997467" cy="1857444"/>
            <a:chOff x="645261" y="2802713"/>
            <a:chExt cx="16997467" cy="1857444"/>
          </a:xfrm>
        </p:grpSpPr>
        <p:cxnSp>
          <p:nvCxnSpPr>
            <p:cNvPr id="166" name="Google Shape;166;p16"/>
            <p:cNvCxnSpPr/>
            <p:nvPr/>
          </p:nvCxnSpPr>
          <p:spPr>
            <a:xfrm rot="10800000">
              <a:off x="1534038" y="4020325"/>
              <a:ext cx="151941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7" name="Google Shape;167;p16"/>
            <p:cNvSpPr/>
            <p:nvPr/>
          </p:nvSpPr>
          <p:spPr>
            <a:xfrm rot="10800000">
              <a:off x="2805825" y="37647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8" name="Google Shape;168;p16"/>
            <p:cNvSpPr txBox="1"/>
            <p:nvPr/>
          </p:nvSpPr>
          <p:spPr>
            <a:xfrm>
              <a:off x="2231088" y="2802713"/>
              <a:ext cx="1473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1945</a:t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 rot="10800000">
              <a:off x="16210828" y="3228257"/>
              <a:ext cx="1431900" cy="143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45261" y="3228206"/>
              <a:ext cx="1433700" cy="143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 rot="10800000">
              <a:off x="5650625" y="38409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4848875" y="2802725"/>
              <a:ext cx="2079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1960-70</a:t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 rot="10800000">
              <a:off x="8989138" y="37647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4" name="Google Shape;174;p16"/>
            <p:cNvSpPr txBox="1"/>
            <p:nvPr/>
          </p:nvSpPr>
          <p:spPr>
            <a:xfrm>
              <a:off x="8111204" y="2802725"/>
              <a:ext cx="2079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1980-90</a:t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 rot="10800000">
              <a:off x="11917988" y="3840913"/>
              <a:ext cx="3588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6" name="Google Shape;176;p16"/>
            <p:cNvSpPr txBox="1"/>
            <p:nvPr/>
          </p:nvSpPr>
          <p:spPr>
            <a:xfrm>
              <a:off x="10809949" y="2802725"/>
              <a:ext cx="2624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2000-2010</a:t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 rot="10800000">
              <a:off x="14597775" y="3840913"/>
              <a:ext cx="360300" cy="358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8" name="Google Shape;178;p16"/>
            <p:cNvSpPr txBox="1"/>
            <p:nvPr/>
          </p:nvSpPr>
          <p:spPr>
            <a:xfrm>
              <a:off x="13796025" y="2802725"/>
              <a:ext cx="2186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2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2020-</a:t>
              </a:r>
              <a:endParaRPr/>
            </a:p>
          </p:txBody>
        </p:sp>
      </p:grpSp>
      <p:sp>
        <p:nvSpPr>
          <p:cNvPr id="179" name="Google Shape;179;p16"/>
          <p:cNvSpPr txBox="1"/>
          <p:nvPr/>
        </p:nvSpPr>
        <p:spPr>
          <a:xfrm>
            <a:off x="16916400" y="9072563"/>
            <a:ext cx="17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pág.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0</a:t>
            </a:r>
            <a:fld id="{00000000-1234-1234-1234-123412341234}" type="slidenum">
              <a:rPr b="1" lang="en-US" sz="2700">
                <a:solidFill>
                  <a:schemeClr val="accen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1" sz="2700">
              <a:solidFill>
                <a:schemeClr val="accen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180" name="Google Shape;180;p16"/>
          <p:cNvGrpSpPr/>
          <p:nvPr/>
        </p:nvGrpSpPr>
        <p:grpSpPr>
          <a:xfrm>
            <a:off x="1089025" y="3337660"/>
            <a:ext cx="3829200" cy="5537278"/>
            <a:chOff x="1089025" y="3337660"/>
            <a:chExt cx="3829200" cy="5537278"/>
          </a:xfrm>
        </p:grpSpPr>
        <p:sp>
          <p:nvSpPr>
            <p:cNvPr id="181" name="Google Shape;181;p16"/>
            <p:cNvSpPr txBox="1"/>
            <p:nvPr/>
          </p:nvSpPr>
          <p:spPr>
            <a:xfrm>
              <a:off x="1089025" y="5580063"/>
              <a:ext cx="382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219BC3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Origen</a:t>
              </a:r>
              <a:endParaRPr/>
            </a:p>
          </p:txBody>
        </p:sp>
        <p:sp>
          <p:nvSpPr>
            <p:cNvPr id="182" name="Google Shape;182;p16"/>
            <p:cNvSpPr txBox="1"/>
            <p:nvPr/>
          </p:nvSpPr>
          <p:spPr>
            <a:xfrm>
              <a:off x="1687513" y="6319838"/>
              <a:ext cx="2624100" cy="25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Formato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Episódico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           Derechos</a:t>
              </a:r>
              <a:b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</a:b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	      Imagen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Público</a:t>
              </a:r>
              <a:b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</a:br>
              <a:r>
                <a:rPr lang="en-US" sz="2000">
                  <a:solidFill>
                    <a:schemeClr val="dk2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Infantil</a:t>
              </a:r>
              <a:endParaRPr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183" name="Google Shape;18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62925" y="3337660"/>
              <a:ext cx="1473300" cy="22424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774" y="3337639"/>
            <a:ext cx="1473300" cy="222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251" y="3388407"/>
            <a:ext cx="1471500" cy="212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AM SLIDES">
  <a:themeElements>
    <a:clrScheme name="UNIR">
      <a:dk1>
        <a:srgbClr val="0C0B0B"/>
      </a:dk1>
      <a:lt1>
        <a:srgbClr val="FFFFFF"/>
      </a:lt1>
      <a:dk2>
        <a:srgbClr val="858591"/>
      </a:dk2>
      <a:lt2>
        <a:srgbClr val="F2F2F5"/>
      </a:lt2>
      <a:accent1>
        <a:srgbClr val="219BC3"/>
      </a:accent1>
      <a:accent2>
        <a:srgbClr val="C0C0C8"/>
      </a:accent2>
      <a:accent3>
        <a:srgbClr val="219BC3"/>
      </a:accent3>
      <a:accent4>
        <a:srgbClr val="FFFFFF"/>
      </a:accent4>
      <a:accent5>
        <a:srgbClr val="00566C"/>
      </a:accent5>
      <a:accent6>
        <a:srgbClr val="00566C"/>
      </a:accent6>
      <a:hlink>
        <a:srgbClr val="00566C"/>
      </a:hlink>
      <a:folHlink>
        <a:srgbClr val="1E9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